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08" r:id="rId3"/>
    <p:sldId id="307" r:id="rId4"/>
    <p:sldId id="269" r:id="rId5"/>
    <p:sldId id="267" r:id="rId6"/>
    <p:sldId id="288" r:id="rId7"/>
    <p:sldId id="293" r:id="rId8"/>
    <p:sldId id="294" r:id="rId9"/>
    <p:sldId id="303" r:id="rId10"/>
    <p:sldId id="292" r:id="rId11"/>
    <p:sldId id="291" r:id="rId12"/>
    <p:sldId id="273" r:id="rId13"/>
    <p:sldId id="295" r:id="rId14"/>
    <p:sldId id="296" r:id="rId15"/>
    <p:sldId id="290" r:id="rId16"/>
    <p:sldId id="304" r:id="rId17"/>
    <p:sldId id="305" r:id="rId18"/>
    <p:sldId id="306" r:id="rId19"/>
    <p:sldId id="297" r:id="rId20"/>
    <p:sldId id="299" r:id="rId21"/>
    <p:sldId id="300" r:id="rId22"/>
    <p:sldId id="302" r:id="rId23"/>
    <p:sldId id="279" r:id="rId24"/>
    <p:sldId id="310" r:id="rId25"/>
    <p:sldId id="280" r:id="rId26"/>
  </p:sldIdLst>
  <p:sldSz cx="12801600" cy="9601200" type="A3"/>
  <p:notesSz cx="6858000" cy="9144000"/>
  <p:defaultTextStyle>
    <a:defPPr>
      <a:defRPr lang="en-US"/>
    </a:defPPr>
    <a:lvl1pPr marL="0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25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49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74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99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123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148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173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197" algn="l" defTabSz="6400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F413D"/>
    <a:srgbClr val="76B533"/>
    <a:srgbClr val="C10000"/>
    <a:srgbClr val="FF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344" y="-12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7BD25-04C7-4446-A3EA-E37C4CBA12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FF68FAC-2BB4-4190-8D4D-021C2273F213}">
      <dgm:prSet phldrT="[Text]"/>
      <dgm:spPr/>
      <dgm:t>
        <a:bodyPr/>
        <a:lstStyle/>
        <a:p>
          <a:r>
            <a:rPr lang="sv-SE" dirty="0" smtClean="0"/>
            <a:t> </a:t>
          </a:r>
          <a:endParaRPr lang="sv-SE" dirty="0"/>
        </a:p>
      </dgm:t>
    </dgm:pt>
    <dgm:pt modelId="{D7EFE197-89E7-4FC9-9554-BB159F13E7B1}" type="parTrans" cxnId="{2F2B2A5C-33A0-4E8A-ABA3-B349E1915BCA}">
      <dgm:prSet/>
      <dgm:spPr/>
      <dgm:t>
        <a:bodyPr/>
        <a:lstStyle/>
        <a:p>
          <a:endParaRPr lang="sv-SE"/>
        </a:p>
      </dgm:t>
    </dgm:pt>
    <dgm:pt modelId="{B5F479A1-F5D6-4BAD-B7B5-DE674C834591}" type="sibTrans" cxnId="{2F2B2A5C-33A0-4E8A-ABA3-B349E1915BCA}">
      <dgm:prSet/>
      <dgm:spPr/>
      <dgm:t>
        <a:bodyPr/>
        <a:lstStyle/>
        <a:p>
          <a:endParaRPr lang="sv-SE"/>
        </a:p>
      </dgm:t>
    </dgm:pt>
    <dgm:pt modelId="{3B6DC8F0-C3BD-46DF-8229-E4FC0849710C}">
      <dgm:prSet phldrT="[Text]"/>
      <dgm:spPr/>
      <dgm:t>
        <a:bodyPr/>
        <a:lstStyle/>
        <a:p>
          <a:r>
            <a:rPr lang="sv-SE" dirty="0" smtClean="0"/>
            <a:t> </a:t>
          </a:r>
          <a:endParaRPr lang="sv-SE" dirty="0"/>
        </a:p>
      </dgm:t>
    </dgm:pt>
    <dgm:pt modelId="{62690BCF-4F6D-4CF8-B017-D22611716E5F}" type="parTrans" cxnId="{3D4EEC65-5794-45FF-8E25-F9A838D911E3}">
      <dgm:prSet/>
      <dgm:spPr/>
      <dgm:t>
        <a:bodyPr/>
        <a:lstStyle/>
        <a:p>
          <a:endParaRPr lang="sv-SE"/>
        </a:p>
      </dgm:t>
    </dgm:pt>
    <dgm:pt modelId="{06E7E48F-6A81-4C59-96B5-B5AE57651683}" type="sibTrans" cxnId="{3D4EEC65-5794-45FF-8E25-F9A838D911E3}">
      <dgm:prSet/>
      <dgm:spPr/>
      <dgm:t>
        <a:bodyPr/>
        <a:lstStyle/>
        <a:p>
          <a:endParaRPr lang="sv-SE"/>
        </a:p>
      </dgm:t>
    </dgm:pt>
    <dgm:pt modelId="{DED132B0-EC88-4D91-93AD-7F887CE9D8CA}">
      <dgm:prSet phldrT="[Text]"/>
      <dgm:spPr/>
      <dgm:t>
        <a:bodyPr/>
        <a:lstStyle/>
        <a:p>
          <a:r>
            <a:rPr lang="sv-SE" dirty="0" smtClean="0"/>
            <a:t> </a:t>
          </a:r>
          <a:endParaRPr lang="sv-SE" dirty="0"/>
        </a:p>
      </dgm:t>
    </dgm:pt>
    <dgm:pt modelId="{179F03C2-66D1-4E8C-9328-FECEC10183A1}" type="parTrans" cxnId="{B43AC646-262A-4DF2-A215-FAA4D5484BB4}">
      <dgm:prSet/>
      <dgm:spPr/>
      <dgm:t>
        <a:bodyPr/>
        <a:lstStyle/>
        <a:p>
          <a:endParaRPr lang="sv-SE"/>
        </a:p>
      </dgm:t>
    </dgm:pt>
    <dgm:pt modelId="{8822604B-925D-4B8D-A36D-08B422DBB2EC}" type="sibTrans" cxnId="{B43AC646-262A-4DF2-A215-FAA4D5484BB4}">
      <dgm:prSet/>
      <dgm:spPr/>
      <dgm:t>
        <a:bodyPr/>
        <a:lstStyle/>
        <a:p>
          <a:endParaRPr lang="sv-SE"/>
        </a:p>
      </dgm:t>
    </dgm:pt>
    <dgm:pt modelId="{3D96BE57-0989-40D0-906A-6C447A06C05E}">
      <dgm:prSet phldrT="[Text]"/>
      <dgm:spPr/>
      <dgm:t>
        <a:bodyPr/>
        <a:lstStyle/>
        <a:p>
          <a:r>
            <a:rPr lang="sv-SE" dirty="0" smtClean="0"/>
            <a:t> </a:t>
          </a:r>
          <a:endParaRPr lang="sv-SE" dirty="0"/>
        </a:p>
      </dgm:t>
    </dgm:pt>
    <dgm:pt modelId="{A0FE1715-4929-43E1-85DD-6293DBD8B034}" type="sibTrans" cxnId="{313AA46D-88A6-4113-9E03-55DB6E242EAF}">
      <dgm:prSet/>
      <dgm:spPr/>
      <dgm:t>
        <a:bodyPr/>
        <a:lstStyle/>
        <a:p>
          <a:endParaRPr lang="sv-SE"/>
        </a:p>
      </dgm:t>
    </dgm:pt>
    <dgm:pt modelId="{16FCCACE-0BE6-4F07-BFB0-465E4EFA3525}" type="parTrans" cxnId="{313AA46D-88A6-4113-9E03-55DB6E242EAF}">
      <dgm:prSet/>
      <dgm:spPr/>
      <dgm:t>
        <a:bodyPr/>
        <a:lstStyle/>
        <a:p>
          <a:endParaRPr lang="sv-SE"/>
        </a:p>
      </dgm:t>
    </dgm:pt>
    <dgm:pt modelId="{FB1FA27E-C78D-4BB1-8DBE-8A9ABCD714AF}" type="pres">
      <dgm:prSet presAssocID="{8C87BD25-04C7-4446-A3EA-E37C4CBA1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4903AB-4D92-47D3-92C3-4C9AEC622075}" type="pres">
      <dgm:prSet presAssocID="{8FF68FAC-2BB4-4190-8D4D-021C2273F213}" presName="hierRoot1" presStyleCnt="0">
        <dgm:presLayoutVars>
          <dgm:hierBranch val="init"/>
        </dgm:presLayoutVars>
      </dgm:prSet>
      <dgm:spPr/>
    </dgm:pt>
    <dgm:pt modelId="{B351EEC4-86FD-4967-AB1E-C7F29F4BE035}" type="pres">
      <dgm:prSet presAssocID="{8FF68FAC-2BB4-4190-8D4D-021C2273F213}" presName="rootComposite1" presStyleCnt="0"/>
      <dgm:spPr/>
    </dgm:pt>
    <dgm:pt modelId="{2BC33577-F2C4-438E-AFFD-8660F49457C3}" type="pres">
      <dgm:prSet presAssocID="{8FF68FAC-2BB4-4190-8D4D-021C2273F2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1FAC58-0D59-47EE-91EE-A93E256C6286}" type="pres">
      <dgm:prSet presAssocID="{8FF68FAC-2BB4-4190-8D4D-021C2273F2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39C4F7F-3256-4BF4-A39D-83F732349704}" type="pres">
      <dgm:prSet presAssocID="{8FF68FAC-2BB4-4190-8D4D-021C2273F213}" presName="hierChild2" presStyleCnt="0"/>
      <dgm:spPr/>
    </dgm:pt>
    <dgm:pt modelId="{2423A4DB-F258-447D-882E-6F8804944966}" type="pres">
      <dgm:prSet presAssocID="{62690BCF-4F6D-4CF8-B017-D22611716E5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D803D81-53F4-4715-9983-573CBEF5801D}" type="pres">
      <dgm:prSet presAssocID="{3B6DC8F0-C3BD-46DF-8229-E4FC0849710C}" presName="hierRoot2" presStyleCnt="0">
        <dgm:presLayoutVars>
          <dgm:hierBranch val="init"/>
        </dgm:presLayoutVars>
      </dgm:prSet>
      <dgm:spPr/>
    </dgm:pt>
    <dgm:pt modelId="{A8699B7A-DE2B-46FE-93C2-37FBD73FEDA6}" type="pres">
      <dgm:prSet presAssocID="{3B6DC8F0-C3BD-46DF-8229-E4FC0849710C}" presName="rootComposite" presStyleCnt="0"/>
      <dgm:spPr/>
    </dgm:pt>
    <dgm:pt modelId="{4546313F-A3B8-42E0-A7DE-CC4CE5864D3E}" type="pres">
      <dgm:prSet presAssocID="{3B6DC8F0-C3BD-46DF-8229-E4FC084971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BE810-100F-4156-98F7-8231A56BF759}" type="pres">
      <dgm:prSet presAssocID="{3B6DC8F0-C3BD-46DF-8229-E4FC0849710C}" presName="rootConnector" presStyleLbl="node2" presStyleIdx="0" presStyleCnt="3"/>
      <dgm:spPr/>
      <dgm:t>
        <a:bodyPr/>
        <a:lstStyle/>
        <a:p>
          <a:endParaRPr lang="en-US"/>
        </a:p>
      </dgm:t>
    </dgm:pt>
    <dgm:pt modelId="{16DDF877-C8C4-4464-87C2-B72032239C0A}" type="pres">
      <dgm:prSet presAssocID="{3B6DC8F0-C3BD-46DF-8229-E4FC0849710C}" presName="hierChild4" presStyleCnt="0"/>
      <dgm:spPr/>
    </dgm:pt>
    <dgm:pt modelId="{D8FBC986-BF58-45A2-AF29-18D6C580689F}" type="pres">
      <dgm:prSet presAssocID="{3B6DC8F0-C3BD-46DF-8229-E4FC0849710C}" presName="hierChild5" presStyleCnt="0"/>
      <dgm:spPr/>
    </dgm:pt>
    <dgm:pt modelId="{87B015B6-6515-4612-A06A-C13F3B37E09F}" type="pres">
      <dgm:prSet presAssocID="{16FCCACE-0BE6-4F07-BFB0-465E4EFA352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ED84DB9-2164-4CAE-A398-AD34C017FD7B}" type="pres">
      <dgm:prSet presAssocID="{3D96BE57-0989-40D0-906A-6C447A06C05E}" presName="hierRoot2" presStyleCnt="0">
        <dgm:presLayoutVars>
          <dgm:hierBranch val="init"/>
        </dgm:presLayoutVars>
      </dgm:prSet>
      <dgm:spPr/>
    </dgm:pt>
    <dgm:pt modelId="{2CD22939-B89B-4245-81C5-40DA331B2D26}" type="pres">
      <dgm:prSet presAssocID="{3D96BE57-0989-40D0-906A-6C447A06C05E}" presName="rootComposite" presStyleCnt="0"/>
      <dgm:spPr/>
    </dgm:pt>
    <dgm:pt modelId="{7B658D67-80F7-4062-8BBB-A57DB57594A0}" type="pres">
      <dgm:prSet presAssocID="{3D96BE57-0989-40D0-906A-6C447A06C05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F5149EF-8946-41FE-8B1B-079DA4505953}" type="pres">
      <dgm:prSet presAssocID="{3D96BE57-0989-40D0-906A-6C447A06C05E}" presName="rootConnector" presStyleLbl="node2" presStyleIdx="1" presStyleCnt="3"/>
      <dgm:spPr/>
      <dgm:t>
        <a:bodyPr/>
        <a:lstStyle/>
        <a:p>
          <a:endParaRPr lang="en-US"/>
        </a:p>
      </dgm:t>
    </dgm:pt>
    <dgm:pt modelId="{9447DFF7-AE4C-4F32-B1A7-F564307F06E6}" type="pres">
      <dgm:prSet presAssocID="{3D96BE57-0989-40D0-906A-6C447A06C05E}" presName="hierChild4" presStyleCnt="0"/>
      <dgm:spPr/>
    </dgm:pt>
    <dgm:pt modelId="{5957DE6E-F43F-46E7-B50B-86F1B14AA9DA}" type="pres">
      <dgm:prSet presAssocID="{3D96BE57-0989-40D0-906A-6C447A06C05E}" presName="hierChild5" presStyleCnt="0"/>
      <dgm:spPr/>
    </dgm:pt>
    <dgm:pt modelId="{C7D3EA3F-92E6-4731-B271-BC9E0F5F2F9B}" type="pres">
      <dgm:prSet presAssocID="{179F03C2-66D1-4E8C-9328-FECEC10183A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2D3E227-3C7E-4ADB-8CF5-E086E1FF93C8}" type="pres">
      <dgm:prSet presAssocID="{DED132B0-EC88-4D91-93AD-7F887CE9D8CA}" presName="hierRoot2" presStyleCnt="0">
        <dgm:presLayoutVars>
          <dgm:hierBranch val="init"/>
        </dgm:presLayoutVars>
      </dgm:prSet>
      <dgm:spPr/>
    </dgm:pt>
    <dgm:pt modelId="{B1DB15CA-E300-4E9A-BFDA-F562AF12E8FC}" type="pres">
      <dgm:prSet presAssocID="{DED132B0-EC88-4D91-93AD-7F887CE9D8CA}" presName="rootComposite" presStyleCnt="0"/>
      <dgm:spPr/>
    </dgm:pt>
    <dgm:pt modelId="{42A3B35E-D4F6-4D91-93A7-654ABA3F8D4F}" type="pres">
      <dgm:prSet presAssocID="{DED132B0-EC88-4D91-93AD-7F887CE9D8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C3F22B-9B91-4A48-AD4D-B535C72CCDCC}" type="pres">
      <dgm:prSet presAssocID="{DED132B0-EC88-4D91-93AD-7F887CE9D8CA}" presName="rootConnector" presStyleLbl="node2" presStyleIdx="2" presStyleCnt="3"/>
      <dgm:spPr/>
      <dgm:t>
        <a:bodyPr/>
        <a:lstStyle/>
        <a:p>
          <a:endParaRPr lang="en-US"/>
        </a:p>
      </dgm:t>
    </dgm:pt>
    <dgm:pt modelId="{D355103B-96FF-4F08-BED2-A33EA52A1BDC}" type="pres">
      <dgm:prSet presAssocID="{DED132B0-EC88-4D91-93AD-7F887CE9D8CA}" presName="hierChild4" presStyleCnt="0"/>
      <dgm:spPr/>
    </dgm:pt>
    <dgm:pt modelId="{FD1B871E-20BA-4999-A4BC-89138FE96922}" type="pres">
      <dgm:prSet presAssocID="{DED132B0-EC88-4D91-93AD-7F887CE9D8CA}" presName="hierChild5" presStyleCnt="0"/>
      <dgm:spPr/>
    </dgm:pt>
    <dgm:pt modelId="{7458F4AC-C32D-4E3F-87C6-CD95BFF42926}" type="pres">
      <dgm:prSet presAssocID="{8FF68FAC-2BB4-4190-8D4D-021C2273F213}" presName="hierChild3" presStyleCnt="0"/>
      <dgm:spPr/>
    </dgm:pt>
  </dgm:ptLst>
  <dgm:cxnLst>
    <dgm:cxn modelId="{468B0CC4-7DC2-4C32-BAEA-442C5752EF72}" type="presOf" srcId="{8FF68FAC-2BB4-4190-8D4D-021C2273F213}" destId="{2BC33577-F2C4-438E-AFFD-8660F49457C3}" srcOrd="0" destOrd="0" presId="urn:microsoft.com/office/officeart/2005/8/layout/orgChart1"/>
    <dgm:cxn modelId="{313AA46D-88A6-4113-9E03-55DB6E242EAF}" srcId="{8FF68FAC-2BB4-4190-8D4D-021C2273F213}" destId="{3D96BE57-0989-40D0-906A-6C447A06C05E}" srcOrd="1" destOrd="0" parTransId="{16FCCACE-0BE6-4F07-BFB0-465E4EFA3525}" sibTransId="{A0FE1715-4929-43E1-85DD-6293DBD8B034}"/>
    <dgm:cxn modelId="{0E9D8D6E-E626-4887-B84B-678C64753B03}" type="presOf" srcId="{3B6DC8F0-C3BD-46DF-8229-E4FC0849710C}" destId="{4546313F-A3B8-42E0-A7DE-CC4CE5864D3E}" srcOrd="0" destOrd="0" presId="urn:microsoft.com/office/officeart/2005/8/layout/orgChart1"/>
    <dgm:cxn modelId="{0CB96003-5BD2-489D-ACE0-C78A2DFF8B31}" type="presOf" srcId="{DED132B0-EC88-4D91-93AD-7F887CE9D8CA}" destId="{42A3B35E-D4F6-4D91-93A7-654ABA3F8D4F}" srcOrd="0" destOrd="0" presId="urn:microsoft.com/office/officeart/2005/8/layout/orgChart1"/>
    <dgm:cxn modelId="{38E4E746-ACD1-4FC3-ACA5-1FC81B1C81AD}" type="presOf" srcId="{3D96BE57-0989-40D0-906A-6C447A06C05E}" destId="{8F5149EF-8946-41FE-8B1B-079DA4505953}" srcOrd="1" destOrd="0" presId="urn:microsoft.com/office/officeart/2005/8/layout/orgChart1"/>
    <dgm:cxn modelId="{2F2B2A5C-33A0-4E8A-ABA3-B349E1915BCA}" srcId="{8C87BD25-04C7-4446-A3EA-E37C4CBA1277}" destId="{8FF68FAC-2BB4-4190-8D4D-021C2273F213}" srcOrd="0" destOrd="0" parTransId="{D7EFE197-89E7-4FC9-9554-BB159F13E7B1}" sibTransId="{B5F479A1-F5D6-4BAD-B7B5-DE674C834591}"/>
    <dgm:cxn modelId="{792EA3C5-2589-4D36-BBCD-B18E946B0B62}" type="presOf" srcId="{16FCCACE-0BE6-4F07-BFB0-465E4EFA3525}" destId="{87B015B6-6515-4612-A06A-C13F3B37E09F}" srcOrd="0" destOrd="0" presId="urn:microsoft.com/office/officeart/2005/8/layout/orgChart1"/>
    <dgm:cxn modelId="{B43AC646-262A-4DF2-A215-FAA4D5484BB4}" srcId="{8FF68FAC-2BB4-4190-8D4D-021C2273F213}" destId="{DED132B0-EC88-4D91-93AD-7F887CE9D8CA}" srcOrd="2" destOrd="0" parTransId="{179F03C2-66D1-4E8C-9328-FECEC10183A1}" sibTransId="{8822604B-925D-4B8D-A36D-08B422DBB2EC}"/>
    <dgm:cxn modelId="{3D4EEC65-5794-45FF-8E25-F9A838D911E3}" srcId="{8FF68FAC-2BB4-4190-8D4D-021C2273F213}" destId="{3B6DC8F0-C3BD-46DF-8229-E4FC0849710C}" srcOrd="0" destOrd="0" parTransId="{62690BCF-4F6D-4CF8-B017-D22611716E5F}" sibTransId="{06E7E48F-6A81-4C59-96B5-B5AE57651683}"/>
    <dgm:cxn modelId="{99FBDA70-B2BE-491E-8AB3-C7E7222228F5}" type="presOf" srcId="{8C87BD25-04C7-4446-A3EA-E37C4CBA1277}" destId="{FB1FA27E-C78D-4BB1-8DBE-8A9ABCD714AF}" srcOrd="0" destOrd="0" presId="urn:microsoft.com/office/officeart/2005/8/layout/orgChart1"/>
    <dgm:cxn modelId="{813A6DB7-4EBD-4330-9594-7BB63BCB45FD}" type="presOf" srcId="{179F03C2-66D1-4E8C-9328-FECEC10183A1}" destId="{C7D3EA3F-92E6-4731-B271-BC9E0F5F2F9B}" srcOrd="0" destOrd="0" presId="urn:microsoft.com/office/officeart/2005/8/layout/orgChart1"/>
    <dgm:cxn modelId="{A50816F9-C08C-43C4-8E24-1CFA7ABAF35A}" type="presOf" srcId="{DED132B0-EC88-4D91-93AD-7F887CE9D8CA}" destId="{F2C3F22B-9B91-4A48-AD4D-B535C72CCDCC}" srcOrd="1" destOrd="0" presId="urn:microsoft.com/office/officeart/2005/8/layout/orgChart1"/>
    <dgm:cxn modelId="{7A6C8B75-C58F-459F-8119-C49193D7AC18}" type="presOf" srcId="{3B6DC8F0-C3BD-46DF-8229-E4FC0849710C}" destId="{883BE810-100F-4156-98F7-8231A56BF759}" srcOrd="1" destOrd="0" presId="urn:microsoft.com/office/officeart/2005/8/layout/orgChart1"/>
    <dgm:cxn modelId="{033285E6-D5DD-4A3C-8B20-392BAF5FE9BF}" type="presOf" srcId="{62690BCF-4F6D-4CF8-B017-D22611716E5F}" destId="{2423A4DB-F258-447D-882E-6F8804944966}" srcOrd="0" destOrd="0" presId="urn:microsoft.com/office/officeart/2005/8/layout/orgChart1"/>
    <dgm:cxn modelId="{789CDDF7-C57B-4717-AAD9-7400B5CAEDAA}" type="presOf" srcId="{8FF68FAC-2BB4-4190-8D4D-021C2273F213}" destId="{F61FAC58-0D59-47EE-91EE-A93E256C6286}" srcOrd="1" destOrd="0" presId="urn:microsoft.com/office/officeart/2005/8/layout/orgChart1"/>
    <dgm:cxn modelId="{BC712D08-C01A-446C-AD96-9C8C75629363}" type="presOf" srcId="{3D96BE57-0989-40D0-906A-6C447A06C05E}" destId="{7B658D67-80F7-4062-8BBB-A57DB57594A0}" srcOrd="0" destOrd="0" presId="urn:microsoft.com/office/officeart/2005/8/layout/orgChart1"/>
    <dgm:cxn modelId="{D3D9E64C-44AA-49FA-83D7-1A720A982F4A}" type="presParOf" srcId="{FB1FA27E-C78D-4BB1-8DBE-8A9ABCD714AF}" destId="{D44903AB-4D92-47D3-92C3-4C9AEC622075}" srcOrd="0" destOrd="0" presId="urn:microsoft.com/office/officeart/2005/8/layout/orgChart1"/>
    <dgm:cxn modelId="{2B9C8396-CEC7-460A-AB7F-794388FB015A}" type="presParOf" srcId="{D44903AB-4D92-47D3-92C3-4C9AEC622075}" destId="{B351EEC4-86FD-4967-AB1E-C7F29F4BE035}" srcOrd="0" destOrd="0" presId="urn:microsoft.com/office/officeart/2005/8/layout/orgChart1"/>
    <dgm:cxn modelId="{904CF59E-E27C-4238-8E74-33DC6A9A5069}" type="presParOf" srcId="{B351EEC4-86FD-4967-AB1E-C7F29F4BE035}" destId="{2BC33577-F2C4-438E-AFFD-8660F49457C3}" srcOrd="0" destOrd="0" presId="urn:microsoft.com/office/officeart/2005/8/layout/orgChart1"/>
    <dgm:cxn modelId="{D2A0A73D-4B1F-4C74-9179-0FC309A12D6B}" type="presParOf" srcId="{B351EEC4-86FD-4967-AB1E-C7F29F4BE035}" destId="{F61FAC58-0D59-47EE-91EE-A93E256C6286}" srcOrd="1" destOrd="0" presId="urn:microsoft.com/office/officeart/2005/8/layout/orgChart1"/>
    <dgm:cxn modelId="{C865547B-7413-4924-BEBC-EACFB612710B}" type="presParOf" srcId="{D44903AB-4D92-47D3-92C3-4C9AEC622075}" destId="{E39C4F7F-3256-4BF4-A39D-83F732349704}" srcOrd="1" destOrd="0" presId="urn:microsoft.com/office/officeart/2005/8/layout/orgChart1"/>
    <dgm:cxn modelId="{8E9537DD-5A73-490C-9732-839A9F58E0CE}" type="presParOf" srcId="{E39C4F7F-3256-4BF4-A39D-83F732349704}" destId="{2423A4DB-F258-447D-882E-6F8804944966}" srcOrd="0" destOrd="0" presId="urn:microsoft.com/office/officeart/2005/8/layout/orgChart1"/>
    <dgm:cxn modelId="{84A871C8-A0B3-47F1-B651-98178E69B0ED}" type="presParOf" srcId="{E39C4F7F-3256-4BF4-A39D-83F732349704}" destId="{6D803D81-53F4-4715-9983-573CBEF5801D}" srcOrd="1" destOrd="0" presId="urn:microsoft.com/office/officeart/2005/8/layout/orgChart1"/>
    <dgm:cxn modelId="{D887C884-B5E4-4B95-A854-3CCEDDB08381}" type="presParOf" srcId="{6D803D81-53F4-4715-9983-573CBEF5801D}" destId="{A8699B7A-DE2B-46FE-93C2-37FBD73FEDA6}" srcOrd="0" destOrd="0" presId="urn:microsoft.com/office/officeart/2005/8/layout/orgChart1"/>
    <dgm:cxn modelId="{87BF1DD7-3A01-48F9-846D-32D42258DDE7}" type="presParOf" srcId="{A8699B7A-DE2B-46FE-93C2-37FBD73FEDA6}" destId="{4546313F-A3B8-42E0-A7DE-CC4CE5864D3E}" srcOrd="0" destOrd="0" presId="urn:microsoft.com/office/officeart/2005/8/layout/orgChart1"/>
    <dgm:cxn modelId="{D1420B7A-2F39-44A3-851D-5E98076F32E3}" type="presParOf" srcId="{A8699B7A-DE2B-46FE-93C2-37FBD73FEDA6}" destId="{883BE810-100F-4156-98F7-8231A56BF759}" srcOrd="1" destOrd="0" presId="urn:microsoft.com/office/officeart/2005/8/layout/orgChart1"/>
    <dgm:cxn modelId="{E6E15A76-3529-4EFE-8D5D-47D4F5F283E5}" type="presParOf" srcId="{6D803D81-53F4-4715-9983-573CBEF5801D}" destId="{16DDF877-C8C4-4464-87C2-B72032239C0A}" srcOrd="1" destOrd="0" presId="urn:microsoft.com/office/officeart/2005/8/layout/orgChart1"/>
    <dgm:cxn modelId="{A552B41F-F000-4F8F-B989-EC735C4ABBE3}" type="presParOf" srcId="{6D803D81-53F4-4715-9983-573CBEF5801D}" destId="{D8FBC986-BF58-45A2-AF29-18D6C580689F}" srcOrd="2" destOrd="0" presId="urn:microsoft.com/office/officeart/2005/8/layout/orgChart1"/>
    <dgm:cxn modelId="{81408499-D3AA-443A-9DD4-41D7A3009770}" type="presParOf" srcId="{E39C4F7F-3256-4BF4-A39D-83F732349704}" destId="{87B015B6-6515-4612-A06A-C13F3B37E09F}" srcOrd="2" destOrd="0" presId="urn:microsoft.com/office/officeart/2005/8/layout/orgChart1"/>
    <dgm:cxn modelId="{68E30D61-B85F-4FD4-AA8A-E7209CD10405}" type="presParOf" srcId="{E39C4F7F-3256-4BF4-A39D-83F732349704}" destId="{FED84DB9-2164-4CAE-A398-AD34C017FD7B}" srcOrd="3" destOrd="0" presId="urn:microsoft.com/office/officeart/2005/8/layout/orgChart1"/>
    <dgm:cxn modelId="{A081D312-1FE9-4A03-B065-B7B866F0A7AB}" type="presParOf" srcId="{FED84DB9-2164-4CAE-A398-AD34C017FD7B}" destId="{2CD22939-B89B-4245-81C5-40DA331B2D26}" srcOrd="0" destOrd="0" presId="urn:microsoft.com/office/officeart/2005/8/layout/orgChart1"/>
    <dgm:cxn modelId="{928E3BDB-8C1B-4A9C-9E3C-3AA832713938}" type="presParOf" srcId="{2CD22939-B89B-4245-81C5-40DA331B2D26}" destId="{7B658D67-80F7-4062-8BBB-A57DB57594A0}" srcOrd="0" destOrd="0" presId="urn:microsoft.com/office/officeart/2005/8/layout/orgChart1"/>
    <dgm:cxn modelId="{7001EBD9-4A1D-447D-A599-CE4813264579}" type="presParOf" srcId="{2CD22939-B89B-4245-81C5-40DA331B2D26}" destId="{8F5149EF-8946-41FE-8B1B-079DA4505953}" srcOrd="1" destOrd="0" presId="urn:microsoft.com/office/officeart/2005/8/layout/orgChart1"/>
    <dgm:cxn modelId="{E780906B-E547-4D40-B8F7-45B63B15D23D}" type="presParOf" srcId="{FED84DB9-2164-4CAE-A398-AD34C017FD7B}" destId="{9447DFF7-AE4C-4F32-B1A7-F564307F06E6}" srcOrd="1" destOrd="0" presId="urn:microsoft.com/office/officeart/2005/8/layout/orgChart1"/>
    <dgm:cxn modelId="{664064AB-AF4D-41ED-9211-0C2EFBD6CF0B}" type="presParOf" srcId="{FED84DB9-2164-4CAE-A398-AD34C017FD7B}" destId="{5957DE6E-F43F-46E7-B50B-86F1B14AA9DA}" srcOrd="2" destOrd="0" presId="urn:microsoft.com/office/officeart/2005/8/layout/orgChart1"/>
    <dgm:cxn modelId="{03090D99-EF73-4FDB-8147-707310537A7F}" type="presParOf" srcId="{E39C4F7F-3256-4BF4-A39D-83F732349704}" destId="{C7D3EA3F-92E6-4731-B271-BC9E0F5F2F9B}" srcOrd="4" destOrd="0" presId="urn:microsoft.com/office/officeart/2005/8/layout/orgChart1"/>
    <dgm:cxn modelId="{442549B3-E1E3-41D8-B91A-A016F938E5DE}" type="presParOf" srcId="{E39C4F7F-3256-4BF4-A39D-83F732349704}" destId="{62D3E227-3C7E-4ADB-8CF5-E086E1FF93C8}" srcOrd="5" destOrd="0" presId="urn:microsoft.com/office/officeart/2005/8/layout/orgChart1"/>
    <dgm:cxn modelId="{24A960E2-AF78-4F08-8E08-4EA0ED58DF9A}" type="presParOf" srcId="{62D3E227-3C7E-4ADB-8CF5-E086E1FF93C8}" destId="{B1DB15CA-E300-4E9A-BFDA-F562AF12E8FC}" srcOrd="0" destOrd="0" presId="urn:microsoft.com/office/officeart/2005/8/layout/orgChart1"/>
    <dgm:cxn modelId="{2956B9C6-11CF-4C60-BDBF-8FA2D6D2CCD1}" type="presParOf" srcId="{B1DB15CA-E300-4E9A-BFDA-F562AF12E8FC}" destId="{42A3B35E-D4F6-4D91-93A7-654ABA3F8D4F}" srcOrd="0" destOrd="0" presId="urn:microsoft.com/office/officeart/2005/8/layout/orgChart1"/>
    <dgm:cxn modelId="{F2E309A0-7950-4C7B-A5ED-09DAE7A63408}" type="presParOf" srcId="{B1DB15CA-E300-4E9A-BFDA-F562AF12E8FC}" destId="{F2C3F22B-9B91-4A48-AD4D-B535C72CCDCC}" srcOrd="1" destOrd="0" presId="urn:microsoft.com/office/officeart/2005/8/layout/orgChart1"/>
    <dgm:cxn modelId="{F4C9C654-FAD9-48B6-BF83-3F95E1B8D300}" type="presParOf" srcId="{62D3E227-3C7E-4ADB-8CF5-E086E1FF93C8}" destId="{D355103B-96FF-4F08-BED2-A33EA52A1BDC}" srcOrd="1" destOrd="0" presId="urn:microsoft.com/office/officeart/2005/8/layout/orgChart1"/>
    <dgm:cxn modelId="{05293BE7-6347-4C8B-A10C-1DCE03CD8226}" type="presParOf" srcId="{62D3E227-3C7E-4ADB-8CF5-E086E1FF93C8}" destId="{FD1B871E-20BA-4999-A4BC-89138FE96922}" srcOrd="2" destOrd="0" presId="urn:microsoft.com/office/officeart/2005/8/layout/orgChart1"/>
    <dgm:cxn modelId="{DB762F8C-FDC8-4A1F-B3A5-F69BB2C74562}" type="presParOf" srcId="{D44903AB-4D92-47D3-92C3-4C9AEC622075}" destId="{7458F4AC-C32D-4E3F-87C6-CD95BFF429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EA3F-92E6-4731-B271-BC9E0F5F2F9B}">
      <dsp:nvSpPr>
        <dsp:cNvPr id="0" name=""/>
        <dsp:cNvSpPr/>
      </dsp:nvSpPr>
      <dsp:spPr>
        <a:xfrm>
          <a:off x="844731" y="596366"/>
          <a:ext cx="597653" cy="10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62"/>
              </a:lnTo>
              <a:lnTo>
                <a:pt x="597653" y="51862"/>
              </a:lnTo>
              <a:lnTo>
                <a:pt x="597653" y="103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015B6-6515-4612-A06A-C13F3B37E09F}">
      <dsp:nvSpPr>
        <dsp:cNvPr id="0" name=""/>
        <dsp:cNvSpPr/>
      </dsp:nvSpPr>
      <dsp:spPr>
        <a:xfrm>
          <a:off x="799011" y="596366"/>
          <a:ext cx="91440" cy="103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3A4DB-F258-447D-882E-6F8804944966}">
      <dsp:nvSpPr>
        <dsp:cNvPr id="0" name=""/>
        <dsp:cNvSpPr/>
      </dsp:nvSpPr>
      <dsp:spPr>
        <a:xfrm>
          <a:off x="247077" y="596366"/>
          <a:ext cx="597653" cy="103725"/>
        </a:xfrm>
        <a:custGeom>
          <a:avLst/>
          <a:gdLst/>
          <a:ahLst/>
          <a:cxnLst/>
          <a:rect l="0" t="0" r="0" b="0"/>
          <a:pathLst>
            <a:path>
              <a:moveTo>
                <a:pt x="597653" y="0"/>
              </a:moveTo>
              <a:lnTo>
                <a:pt x="597653" y="51862"/>
              </a:lnTo>
              <a:lnTo>
                <a:pt x="0" y="51862"/>
              </a:lnTo>
              <a:lnTo>
                <a:pt x="0" y="103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33577-F2C4-438E-AFFD-8660F49457C3}">
      <dsp:nvSpPr>
        <dsp:cNvPr id="0" name=""/>
        <dsp:cNvSpPr/>
      </dsp:nvSpPr>
      <dsp:spPr>
        <a:xfrm>
          <a:off x="597767" y="349402"/>
          <a:ext cx="493928" cy="24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 </a:t>
          </a:r>
          <a:endParaRPr lang="sv-SE" sz="1600" kern="1200" dirty="0"/>
        </a:p>
      </dsp:txBody>
      <dsp:txXfrm>
        <a:off x="597767" y="349402"/>
        <a:ext cx="493928" cy="246964"/>
      </dsp:txXfrm>
    </dsp:sp>
    <dsp:sp modelId="{4546313F-A3B8-42E0-A7DE-CC4CE5864D3E}">
      <dsp:nvSpPr>
        <dsp:cNvPr id="0" name=""/>
        <dsp:cNvSpPr/>
      </dsp:nvSpPr>
      <dsp:spPr>
        <a:xfrm>
          <a:off x="113" y="700091"/>
          <a:ext cx="493928" cy="24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 </a:t>
          </a:r>
          <a:endParaRPr lang="sv-SE" sz="1600" kern="1200" dirty="0"/>
        </a:p>
      </dsp:txBody>
      <dsp:txXfrm>
        <a:off x="113" y="700091"/>
        <a:ext cx="493928" cy="246964"/>
      </dsp:txXfrm>
    </dsp:sp>
    <dsp:sp modelId="{7B658D67-80F7-4062-8BBB-A57DB57594A0}">
      <dsp:nvSpPr>
        <dsp:cNvPr id="0" name=""/>
        <dsp:cNvSpPr/>
      </dsp:nvSpPr>
      <dsp:spPr>
        <a:xfrm>
          <a:off x="597767" y="700091"/>
          <a:ext cx="493928" cy="24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 </a:t>
          </a:r>
          <a:endParaRPr lang="sv-SE" sz="1600" kern="1200" dirty="0"/>
        </a:p>
      </dsp:txBody>
      <dsp:txXfrm>
        <a:off x="597767" y="700091"/>
        <a:ext cx="493928" cy="246964"/>
      </dsp:txXfrm>
    </dsp:sp>
    <dsp:sp modelId="{42A3B35E-D4F6-4D91-93A7-654ABA3F8D4F}">
      <dsp:nvSpPr>
        <dsp:cNvPr id="0" name=""/>
        <dsp:cNvSpPr/>
      </dsp:nvSpPr>
      <dsp:spPr>
        <a:xfrm>
          <a:off x="1195420" y="700091"/>
          <a:ext cx="493928" cy="246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 </a:t>
          </a:r>
          <a:endParaRPr lang="sv-SE" sz="1600" kern="1200" dirty="0"/>
        </a:p>
      </dsp:txBody>
      <dsp:txXfrm>
        <a:off x="1195420" y="700091"/>
        <a:ext cx="493928" cy="24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37F0-453B-7045-A6CB-1F239AD8501E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2A48-9C7B-3148-997D-00B64AB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25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49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74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099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123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148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173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197" algn="l" defTabSz="64002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Vi kan nyttja ny teknik under projektets gång</a:t>
            </a:r>
          </a:p>
          <a:p>
            <a:r>
              <a:rPr lang="sv-SE" dirty="0" smtClean="0"/>
              <a:t> Vi kan ta in förändringar sent</a:t>
            </a:r>
          </a:p>
          <a:p>
            <a:r>
              <a:rPr lang="sv-SE" dirty="0" smtClean="0"/>
              <a:t> Vi kan lära oss vad vårat behov är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Vi kan nyttja ny teknik under projektets gång</a:t>
            </a:r>
          </a:p>
          <a:p>
            <a:r>
              <a:rPr lang="sv-SE" dirty="0" smtClean="0"/>
              <a:t> Vi kan ta in förändringar sent</a:t>
            </a:r>
          </a:p>
          <a:p>
            <a:r>
              <a:rPr lang="sv-SE" dirty="0" smtClean="0"/>
              <a:t> Vi kan lära oss vad vårat behov är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Vi kan nyttja ny teknik under projektets gång</a:t>
            </a:r>
          </a:p>
          <a:p>
            <a:r>
              <a:rPr lang="sv-SE" dirty="0" smtClean="0"/>
              <a:t> Vi kan ta in förändringar sent</a:t>
            </a:r>
          </a:p>
          <a:p>
            <a:r>
              <a:rPr lang="sv-SE" dirty="0" smtClean="0"/>
              <a:t> Vi kan lära oss vad vårat behov är</a:t>
            </a:r>
          </a:p>
          <a:p>
            <a:endParaRPr lang="sv-SE" dirty="0" smtClean="0"/>
          </a:p>
          <a:p>
            <a:r>
              <a:rPr lang="sv-SE" dirty="0" smtClean="0"/>
              <a:t>Process: Inkrementell leverans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aseline="0" dirty="0" smtClean="0"/>
              <a:t>Danska Bolagsverket</a:t>
            </a:r>
          </a:p>
          <a:p>
            <a:r>
              <a:rPr lang="sv-SE" baseline="0" dirty="0" smtClean="0"/>
              <a:t>500 million kr</a:t>
            </a:r>
          </a:p>
          <a:p>
            <a:r>
              <a:rPr lang="sv-SE" dirty="0" smtClean="0"/>
              <a:t>25 projects</a:t>
            </a:r>
            <a:r>
              <a:rPr lang="sv-SE" baseline="0" dirty="0" smtClean="0"/>
              <a:t> delivered, on time.</a:t>
            </a:r>
          </a:p>
          <a:p>
            <a:r>
              <a:rPr lang="sv-SE" baseline="0" dirty="0" smtClean="0"/>
              <a:t>”Goal is to make it easier to be a company in Denmark”</a:t>
            </a:r>
          </a:p>
          <a:p>
            <a:endParaRPr lang="sv-SE" baseline="0" dirty="0" smtClean="0"/>
          </a:p>
          <a:p>
            <a:r>
              <a:rPr lang="sv-SE" baseline="0" dirty="0" smtClean="0"/>
              <a:t>Quality 20%</a:t>
            </a:r>
          </a:p>
          <a:p>
            <a:r>
              <a:rPr lang="sv-SE" baseline="0" dirty="0" smtClean="0"/>
              <a:t>Economy 30%</a:t>
            </a:r>
          </a:p>
          <a:p>
            <a:r>
              <a:rPr lang="sv-SE" dirty="0" smtClean="0"/>
              <a:t>Delivery assurance/how process works 40%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  <a:p>
            <a:r>
              <a:rPr lang="sv-SE" baseline="0" dirty="0" smtClean="0"/>
              <a:t>Quality and performance 80%</a:t>
            </a:r>
          </a:p>
          <a:p>
            <a:r>
              <a:rPr lang="sv-SE" baseline="0" dirty="0" smtClean="0"/>
              <a:t>Economy 20%</a:t>
            </a:r>
          </a:p>
          <a:p>
            <a:endParaRPr lang="sv-SE" baseline="0" dirty="0" smtClean="0"/>
          </a:p>
          <a:p>
            <a:r>
              <a:rPr lang="sv-SE" baseline="0" dirty="0" smtClean="0"/>
              <a:t>Problem får bara vara olösta i 14d innan de hamnar i projektrådet.</a:t>
            </a:r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aseline="0" dirty="0" smtClean="0"/>
              <a:t>Optimera ekonomiska utfallet</a:t>
            </a:r>
          </a:p>
          <a:p>
            <a:r>
              <a:rPr lang="sv-SE" baseline="0" dirty="0" smtClean="0"/>
              <a:t>Objektiva utvärdering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Din mognad som kund är lika viktig</a:t>
            </a:r>
            <a:r>
              <a:rPr lang="sv-SE" baseline="0" dirty="0" smtClean="0"/>
              <a:t> som leverantören</a:t>
            </a:r>
          </a:p>
          <a:p>
            <a:r>
              <a:rPr lang="sv-SE" baseline="0" dirty="0" smtClean="0"/>
              <a:t>Coacha din organisation att göra den.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Funktionsupphandling medger upphandling på behov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Din mognad som kund är lika viktig</a:t>
            </a:r>
            <a:r>
              <a:rPr lang="sv-SE" baseline="0" dirty="0" smtClean="0"/>
              <a:t> som leverantören</a:t>
            </a:r>
          </a:p>
          <a:p>
            <a:r>
              <a:rPr lang="sv-SE" baseline="0" dirty="0" smtClean="0"/>
              <a:t>Coacha din organisation att göra den.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Vi kan nyttja ny teknik under projektets gång</a:t>
            </a:r>
          </a:p>
          <a:p>
            <a:r>
              <a:rPr lang="sv-SE" dirty="0" smtClean="0"/>
              <a:t> Vi kan ta in förändringar sent</a:t>
            </a:r>
          </a:p>
          <a:p>
            <a:r>
              <a:rPr lang="sv-SE" dirty="0" smtClean="0"/>
              <a:t> Vi kan lära oss vad vårat behov är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https://crisp.se/?p=5295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A660-61B9-2A4D-9E2F-9DF06AB2BB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Kunden:</a:t>
            </a:r>
          </a:p>
          <a:p>
            <a:r>
              <a:rPr lang="sv-SE" dirty="0" smtClean="0"/>
              <a:t>- Endast</a:t>
            </a:r>
            <a:r>
              <a:rPr lang="sv-SE" baseline="0" dirty="0" smtClean="0"/>
              <a:t> en chans att få det rätt!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 Få ned</a:t>
            </a:r>
            <a:r>
              <a:rPr lang="sv-SE" baseline="0" dirty="0" smtClean="0"/>
              <a:t> priset för att få budget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 smtClean="0"/>
              <a:t> Trycka in så många krav som möjligt</a:t>
            </a:r>
            <a:r>
              <a:rPr lang="sv-SE" baseline="0" dirty="0" smtClean="0"/>
              <a:t> sent</a:t>
            </a:r>
            <a:endParaRPr lang="sv-SE" dirty="0" smtClean="0"/>
          </a:p>
          <a:p>
            <a:pPr>
              <a:buFontTx/>
              <a:buChar char="-"/>
            </a:pPr>
            <a:endParaRPr lang="sv-SE" baseline="0" dirty="0" smtClean="0"/>
          </a:p>
          <a:p>
            <a:pPr>
              <a:buFontTx/>
              <a:buNone/>
            </a:pPr>
            <a:r>
              <a:rPr lang="sv-SE" baseline="0" dirty="0" smtClean="0"/>
              <a:t>Leverantör:</a:t>
            </a:r>
          </a:p>
          <a:p>
            <a:pPr>
              <a:buFontTx/>
              <a:buChar char="-"/>
            </a:pPr>
            <a:r>
              <a:rPr lang="sv-SE" baseline="0" dirty="0" smtClean="0"/>
              <a:t> Prisa in sig för att få kontraktet</a:t>
            </a:r>
          </a:p>
          <a:p>
            <a:pPr>
              <a:buFontTx/>
              <a:buChar char="-"/>
            </a:pPr>
            <a:r>
              <a:rPr lang="sv-SE" baseline="0" dirty="0" smtClean="0"/>
              <a:t> Byta ut kunnig personal halvvägs</a:t>
            </a:r>
          </a:p>
          <a:p>
            <a:pPr>
              <a:buFontTx/>
              <a:buChar char="-"/>
            </a:pPr>
            <a:r>
              <a:rPr lang="sv-SE" baseline="0" dirty="0" smtClean="0"/>
              <a:t> Jobba med flera parallella projekt för att få upp lönsamhet</a:t>
            </a:r>
          </a:p>
          <a:p>
            <a:pPr>
              <a:buFontTx/>
              <a:buChar char="-"/>
            </a:pPr>
            <a:r>
              <a:rPr lang="sv-SE" baseline="0" dirty="0" smtClean="0"/>
              <a:t> Ta shortcuts, ”fixa senare”</a:t>
            </a:r>
          </a:p>
          <a:p>
            <a:pPr>
              <a:buFontTx/>
              <a:buNone/>
            </a:pPr>
            <a:endParaRPr lang="sv-SE" dirty="0" smtClean="0"/>
          </a:p>
          <a:p>
            <a:pPr>
              <a:buFontTx/>
              <a:buNone/>
            </a:pPr>
            <a:r>
              <a:rPr lang="sv-SE" dirty="0" smtClean="0"/>
              <a:t>Svea storyn, 100% upptäcktes</a:t>
            </a:r>
            <a:r>
              <a:rPr lang="sv-SE" baseline="0" dirty="0" smtClean="0"/>
              <a:t> efter start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Vi kan nyttja ny teknik under projektets gång</a:t>
            </a:r>
          </a:p>
          <a:p>
            <a:r>
              <a:rPr lang="sv-SE" dirty="0" smtClean="0"/>
              <a:t> Vi kan ta in förändringar sent</a:t>
            </a:r>
          </a:p>
          <a:p>
            <a:r>
              <a:rPr lang="sv-SE" dirty="0" smtClean="0"/>
              <a:t> Vi kan lära oss vad vårat behov är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aseline="0" dirty="0" smtClean="0"/>
              <a:t>Två fundamentala missförståelser:</a:t>
            </a:r>
          </a:p>
          <a:p>
            <a:endParaRPr lang="sv-SE" baseline="0" dirty="0" smtClean="0"/>
          </a:p>
          <a:p>
            <a:r>
              <a:rPr lang="sv-SE" baseline="0" dirty="0" smtClean="0"/>
              <a:t>Vi bestämmer detaljerna i lösningen när vi vet som minst</a:t>
            </a:r>
          </a:p>
          <a:p>
            <a:r>
              <a:rPr lang="sv-SE" baseline="0" dirty="0" smtClean="0"/>
              <a:t>Vi detaljstyr delar istället för att följa upp helheten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Kvalifikation:</a:t>
            </a:r>
          </a:p>
          <a:p>
            <a:pPr>
              <a:buFontTx/>
              <a:buChar char="-"/>
            </a:pPr>
            <a:r>
              <a:rPr lang="sv-SE" dirty="0" smtClean="0"/>
              <a:t> Kompetens</a:t>
            </a:r>
          </a:p>
          <a:p>
            <a:pPr>
              <a:buFontTx/>
              <a:buChar char="-"/>
            </a:pPr>
            <a:r>
              <a:rPr lang="sv-SE" dirty="0" smtClean="0"/>
              <a:t> Erfarenhet</a:t>
            </a:r>
          </a:p>
          <a:p>
            <a:pPr>
              <a:buFontTx/>
              <a:buChar char="-"/>
            </a:pPr>
            <a:r>
              <a:rPr lang="sv-SE" baseline="0" dirty="0" smtClean="0"/>
              <a:t> Code workshops</a:t>
            </a:r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Från detailed control (solutions) to needs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F0734-2CF2-4B7D-BE61-22FE9F27D5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4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1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1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1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25" indent="0">
              <a:buNone/>
              <a:defRPr sz="2800" b="1"/>
            </a:lvl2pPr>
            <a:lvl3pPr marL="1280049" indent="0">
              <a:buNone/>
              <a:defRPr sz="2500" b="1"/>
            </a:lvl3pPr>
            <a:lvl4pPr marL="1920074" indent="0">
              <a:buNone/>
              <a:defRPr sz="2200" b="1"/>
            </a:lvl4pPr>
            <a:lvl5pPr marL="2560099" indent="0">
              <a:buNone/>
              <a:defRPr sz="2200" b="1"/>
            </a:lvl5pPr>
            <a:lvl6pPr marL="3200123" indent="0">
              <a:buNone/>
              <a:defRPr sz="2200" b="1"/>
            </a:lvl6pPr>
            <a:lvl7pPr marL="3840148" indent="0">
              <a:buNone/>
              <a:defRPr sz="2200" b="1"/>
            </a:lvl7pPr>
            <a:lvl8pPr marL="4480173" indent="0">
              <a:buNone/>
              <a:defRPr sz="2200" b="1"/>
            </a:lvl8pPr>
            <a:lvl9pPr marL="5120197" indent="0">
              <a:buNone/>
              <a:defRPr sz="22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9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25" indent="0">
              <a:buNone/>
              <a:defRPr sz="2800" b="1"/>
            </a:lvl2pPr>
            <a:lvl3pPr marL="1280049" indent="0">
              <a:buNone/>
              <a:defRPr sz="2500" b="1"/>
            </a:lvl3pPr>
            <a:lvl4pPr marL="1920074" indent="0">
              <a:buNone/>
              <a:defRPr sz="2200" b="1"/>
            </a:lvl4pPr>
            <a:lvl5pPr marL="2560099" indent="0">
              <a:buNone/>
              <a:defRPr sz="2200" b="1"/>
            </a:lvl5pPr>
            <a:lvl6pPr marL="3200123" indent="0">
              <a:buNone/>
              <a:defRPr sz="2200" b="1"/>
            </a:lvl6pPr>
            <a:lvl7pPr marL="3840148" indent="0">
              <a:buNone/>
              <a:defRPr sz="2200" b="1"/>
            </a:lvl7pPr>
            <a:lvl8pPr marL="4480173" indent="0">
              <a:buNone/>
              <a:defRPr sz="2200" b="1"/>
            </a:lvl8pPr>
            <a:lvl9pPr marL="5120197" indent="0">
              <a:buNone/>
              <a:defRPr sz="22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69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3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25" indent="0">
              <a:buNone/>
              <a:defRPr sz="1700"/>
            </a:lvl2pPr>
            <a:lvl3pPr marL="1280049" indent="0">
              <a:buNone/>
              <a:defRPr sz="1400"/>
            </a:lvl3pPr>
            <a:lvl4pPr marL="1920074" indent="0">
              <a:buNone/>
              <a:defRPr sz="1300"/>
            </a:lvl4pPr>
            <a:lvl5pPr marL="2560099" indent="0">
              <a:buNone/>
              <a:defRPr sz="1300"/>
            </a:lvl5pPr>
            <a:lvl6pPr marL="3200123" indent="0">
              <a:buNone/>
              <a:defRPr sz="1300"/>
            </a:lvl6pPr>
            <a:lvl7pPr marL="3840148" indent="0">
              <a:buNone/>
              <a:defRPr sz="1300"/>
            </a:lvl7pPr>
            <a:lvl8pPr marL="4480173" indent="0">
              <a:buNone/>
              <a:defRPr sz="1300"/>
            </a:lvl8pPr>
            <a:lvl9pPr marL="5120197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25" indent="0">
              <a:buNone/>
              <a:defRPr sz="3900"/>
            </a:lvl2pPr>
            <a:lvl3pPr marL="1280049" indent="0">
              <a:buNone/>
              <a:defRPr sz="3400"/>
            </a:lvl3pPr>
            <a:lvl4pPr marL="1920074" indent="0">
              <a:buNone/>
              <a:defRPr sz="2800"/>
            </a:lvl4pPr>
            <a:lvl5pPr marL="2560099" indent="0">
              <a:buNone/>
              <a:defRPr sz="2800"/>
            </a:lvl5pPr>
            <a:lvl6pPr marL="3200123" indent="0">
              <a:buNone/>
              <a:defRPr sz="2800"/>
            </a:lvl6pPr>
            <a:lvl7pPr marL="3840148" indent="0">
              <a:buNone/>
              <a:defRPr sz="2800"/>
            </a:lvl7pPr>
            <a:lvl8pPr marL="4480173" indent="0">
              <a:buNone/>
              <a:defRPr sz="2800"/>
            </a:lvl8pPr>
            <a:lvl9pPr marL="512019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40025" indent="0">
              <a:buNone/>
              <a:defRPr sz="1700"/>
            </a:lvl2pPr>
            <a:lvl3pPr marL="1280049" indent="0">
              <a:buNone/>
              <a:defRPr sz="1400"/>
            </a:lvl3pPr>
            <a:lvl4pPr marL="1920074" indent="0">
              <a:buNone/>
              <a:defRPr sz="1300"/>
            </a:lvl4pPr>
            <a:lvl5pPr marL="2560099" indent="0">
              <a:buNone/>
              <a:defRPr sz="1300"/>
            </a:lvl5pPr>
            <a:lvl6pPr marL="3200123" indent="0">
              <a:buNone/>
              <a:defRPr sz="1300"/>
            </a:lvl6pPr>
            <a:lvl7pPr marL="3840148" indent="0">
              <a:buNone/>
              <a:defRPr sz="1300"/>
            </a:lvl7pPr>
            <a:lvl8pPr marL="4480173" indent="0">
              <a:buNone/>
              <a:defRPr sz="1300"/>
            </a:lvl8pPr>
            <a:lvl9pPr marL="5120197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/>
          <a:lstStyle/>
          <a:p>
            <a:fld id="{AA772D7C-6635-9D4B-9ACC-E631E27F82C1}" type="datetimeFigureOut">
              <a:rPr lang="en-US" smtClean="0"/>
              <a:pPr/>
              <a:t>17-09-26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28005" tIns="64003" rIns="128005" bIns="64003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05" tIns="64003" rIns="128005" bIns="640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26D9-57E0-FB4B-B746-218591DA24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8" indent="-480018" algn="l" defTabSz="640025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40" indent="-400016" algn="l" defTabSz="640025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62" indent="-320013" algn="l" defTabSz="640025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87" indent="-320013" algn="l" defTabSz="64002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112" indent="-320013" algn="l" defTabSz="640025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136" indent="-320013" algn="l" defTabSz="64002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161" indent="-320013" algn="l" defTabSz="64002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186" indent="-320013" algn="l" defTabSz="64002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210" indent="-320013" algn="l" defTabSz="64002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25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49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74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99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123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148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173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197" algn="l" defTabSz="64002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gilakontrakt.se" TargetMode="External"/><Relationship Id="rId4" Type="http://schemas.openxmlformats.org/officeDocument/2006/relationships/hyperlink" Target="https://twitter.com/agilakontrakt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ilakontrakt.se/natverket-agila-kontrak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ISP_MIA_011_ORGINAL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66" y="3934628"/>
            <a:ext cx="9582399" cy="6392025"/>
          </a:xfrm>
          <a:prstGeom prst="rect">
            <a:avLst/>
          </a:prstGeom>
        </p:spPr>
      </p:pic>
      <p:pic>
        <p:nvPicPr>
          <p:cNvPr id="2" name="Picture 1" descr="tomm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6" y="4756030"/>
            <a:ext cx="3177091" cy="3826176"/>
          </a:xfrm>
          <a:prstGeom prst="rect">
            <a:avLst/>
          </a:prstGeom>
        </p:spPr>
      </p:pic>
      <p:pic>
        <p:nvPicPr>
          <p:cNvPr id="4" name="Picture 3" descr="patrik-mattias-s-hal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2" y="4785562"/>
            <a:ext cx="3375379" cy="48566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593" y="1453907"/>
            <a:ext cx="12093715" cy="1974377"/>
          </a:xfrm>
          <a:prstGeom prst="rect">
            <a:avLst/>
          </a:prstGeom>
          <a:noFill/>
          <a:effectLst/>
        </p:spPr>
        <p:txBody>
          <a:bodyPr wrap="square" lIns="128005" tIns="64003" rIns="128005" bIns="640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 err="1">
                <a:solidFill>
                  <a:srgbClr val="595959"/>
                </a:solidFill>
              </a:rPr>
              <a:t>Effektstyrd</a:t>
            </a:r>
            <a:r>
              <a:rPr lang="en-US" sz="6600" dirty="0">
                <a:solidFill>
                  <a:srgbClr val="595959"/>
                </a:solidFill>
              </a:rPr>
              <a:t> </a:t>
            </a:r>
            <a:r>
              <a:rPr lang="en-US" sz="6600" dirty="0" err="1">
                <a:solidFill>
                  <a:srgbClr val="595959"/>
                </a:solidFill>
              </a:rPr>
              <a:t>upphandling</a:t>
            </a:r>
            <a:r>
              <a:rPr lang="en-US" sz="6600" dirty="0">
                <a:solidFill>
                  <a:srgbClr val="595959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595959"/>
                </a:solidFill>
              </a:rPr>
              <a:t>med </a:t>
            </a:r>
            <a:r>
              <a:rPr lang="en-US" sz="6600" dirty="0" err="1">
                <a:solidFill>
                  <a:srgbClr val="595959"/>
                </a:solidFill>
              </a:rPr>
              <a:t>Agila</a:t>
            </a:r>
            <a:r>
              <a:rPr lang="en-US" sz="6600" dirty="0">
                <a:solidFill>
                  <a:srgbClr val="595959"/>
                </a:solidFill>
              </a:rPr>
              <a:t> </a:t>
            </a:r>
            <a:r>
              <a:rPr lang="en-US" sz="6600" dirty="0" err="1">
                <a:solidFill>
                  <a:srgbClr val="595959"/>
                </a:solidFill>
              </a:rPr>
              <a:t>kontrakt</a:t>
            </a:r>
            <a:r>
              <a:rPr lang="en-US" sz="6600" dirty="0">
                <a:solidFill>
                  <a:srgbClr val="595959"/>
                </a:solidFill>
              </a:rPr>
              <a:t> </a:t>
            </a:r>
            <a:r>
              <a:rPr lang="en-US" sz="6600" dirty="0" err="1">
                <a:solidFill>
                  <a:srgbClr val="595959"/>
                </a:solidFill>
              </a:rPr>
              <a:t>på</a:t>
            </a:r>
            <a:r>
              <a:rPr lang="en-US" sz="6600" dirty="0">
                <a:solidFill>
                  <a:srgbClr val="595959"/>
                </a:solidFill>
              </a:rPr>
              <a:t> 5 min</a:t>
            </a:r>
            <a:endParaRPr lang="en-US" sz="6600" dirty="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2163" y="8477952"/>
            <a:ext cx="16335882" cy="1254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5" tIns="64003" rIns="128005" bIns="64003"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64557" y="8791033"/>
            <a:ext cx="8961120" cy="972899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600" dirty="0" err="1">
                <a:solidFill>
                  <a:srgbClr val="000000"/>
                </a:solidFill>
              </a:rPr>
              <a:t>mia.kolmodin</a:t>
            </a:r>
            <a:r>
              <a:rPr lang="sv-SE" sz="1600" dirty="0" err="1" smtClean="0">
                <a:solidFill>
                  <a:srgbClr val="000000"/>
                </a:solidFill>
              </a:rPr>
              <a:t>@dandypeople.com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2391656" y="8782527"/>
            <a:ext cx="8961120" cy="972899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600" dirty="0" err="1">
                <a:solidFill>
                  <a:srgbClr val="000000"/>
                </a:solidFill>
              </a:rPr>
              <a:t>mattias.skarin@crisp.se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215900" y="8788694"/>
            <a:ext cx="8961120" cy="972899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600" dirty="0" err="1">
                <a:solidFill>
                  <a:srgbClr val="000000"/>
                </a:solidFill>
              </a:rPr>
              <a:t>tomer.shalit</a:t>
            </a:r>
            <a:r>
              <a:rPr lang="sv-SE" sz="1600" dirty="0" err="1">
                <a:solidFill>
                  <a:srgbClr val="000000"/>
                </a:solidFill>
              </a:rPr>
              <a:t>@crisp.se</a:t>
            </a:r>
            <a:endParaRPr lang="sv-SE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7856" y="3478848"/>
            <a:ext cx="6161784" cy="47704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err="1" smtClean="0">
                <a:solidFill>
                  <a:srgbClr val="595959"/>
                </a:solidFill>
              </a:rPr>
              <a:t>Agil</a:t>
            </a:r>
            <a:r>
              <a:rPr lang="sv-SE" dirty="0" smtClean="0">
                <a:solidFill>
                  <a:srgbClr val="595959"/>
                </a:solidFill>
              </a:rPr>
              <a:t> upphandling </a:t>
            </a:r>
            <a:r>
              <a:rPr lang="sv-SE" dirty="0" smtClean="0">
                <a:solidFill>
                  <a:srgbClr val="595959"/>
                </a:solidFill>
              </a:rPr>
              <a:t>vs. traditionell upphandling</a:t>
            </a:r>
            <a:endParaRPr lang="sv-SE" dirty="0">
              <a:solidFill>
                <a:srgbClr val="59595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gila-kontrakt-symbol-mediu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24" name="Picture 23" descr="dandy-people-compac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75" y="8693185"/>
            <a:ext cx="977346" cy="724881"/>
          </a:xfrm>
          <a:prstGeom prst="rect">
            <a:avLst/>
          </a:prstGeom>
        </p:spPr>
      </p:pic>
      <p:pic>
        <p:nvPicPr>
          <p:cNvPr id="25" name="Picture 24" descr="crisp-logo-new-horisontal-color-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39975" y="8263865"/>
            <a:ext cx="3421817" cy="14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40080" y="1440182"/>
            <a:ext cx="11521440" cy="16002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Agila kontrakt har tre fundament </a:t>
            </a:r>
            <a:b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(som förstärker varandra)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sv-SE" sz="3600" dirty="0"/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8870" y="5347790"/>
            <a:ext cx="2949787" cy="1253065"/>
          </a:xfrm>
          <a:prstGeom prst="rect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Beställ rätt sak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2737" y="5347790"/>
            <a:ext cx="2949787" cy="1253065"/>
          </a:xfrm>
          <a:prstGeom prst="rect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Hitta rätt leverantör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74864" y="5347790"/>
            <a:ext cx="2949787" cy="1253065"/>
          </a:xfrm>
          <a:prstGeom prst="rect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endParaRPr lang="sv-SE" sz="2800" dirty="0">
              <a:solidFill>
                <a:schemeClr val="bg1"/>
              </a:solidFill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Gemensam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samverkan mot målet</a:t>
            </a:r>
          </a:p>
          <a:p>
            <a:pPr algn="ctr"/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26424" y="3439700"/>
            <a:ext cx="4519747" cy="1416865"/>
          </a:xfrm>
          <a:prstGeom prst="wedgeRoundRectCallout">
            <a:avLst>
              <a:gd name="adj1" fmla="val -16540"/>
              <a:gd name="adj2" fmla="val 746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Skapa innovationshöjd genom att beställa på önskat effektmål och behov (ej lösning)</a:t>
            </a: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654734" y="7181734"/>
            <a:ext cx="4519747" cy="1416865"/>
          </a:xfrm>
          <a:prstGeom prst="wedgeRoundRectCallout">
            <a:avLst>
              <a:gd name="adj1" fmla="val -32677"/>
              <a:gd name="adj2" fmla="val -759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Kompetens, proaktivitet och samverkansförmåga viktigare än lägsta pris</a:t>
            </a: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8427722" y="3609044"/>
            <a:ext cx="3862020" cy="1416865"/>
          </a:xfrm>
          <a:prstGeom prst="wedgeRoundRectCallout">
            <a:avLst>
              <a:gd name="adj1" fmla="val -4498"/>
              <a:gd name="adj2" fmla="val 6393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Tydlig målstyrning och kontinuerlig uppföljning</a:t>
            </a: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57035" y="2940055"/>
            <a:ext cx="7279398" cy="5862929"/>
          </a:xfrm>
          <a:custGeom>
            <a:avLst/>
            <a:gdLst>
              <a:gd name="connsiteX0" fmla="*/ 4383901 w 7480466"/>
              <a:gd name="connsiteY0" fmla="*/ 0 h 5862930"/>
              <a:gd name="connsiteX1" fmla="*/ 0 w 7480466"/>
              <a:gd name="connsiteY1" fmla="*/ 5845532 h 5862930"/>
              <a:gd name="connsiteX2" fmla="*/ 1113372 w 7480466"/>
              <a:gd name="connsiteY2" fmla="*/ 5862930 h 5862930"/>
              <a:gd name="connsiteX3" fmla="*/ 2313726 w 7480466"/>
              <a:gd name="connsiteY3" fmla="*/ 4070996 h 5862930"/>
              <a:gd name="connsiteX4" fmla="*/ 7480466 w 7480466"/>
              <a:gd name="connsiteY4" fmla="*/ 4070996 h 5862930"/>
              <a:gd name="connsiteX5" fmla="*/ 4383901 w 7480466"/>
              <a:gd name="connsiteY5" fmla="*/ 0 h 586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466" h="5862930">
                <a:moveTo>
                  <a:pt x="4383901" y="0"/>
                </a:moveTo>
                <a:lnTo>
                  <a:pt x="0" y="5845532"/>
                </a:lnTo>
                <a:lnTo>
                  <a:pt x="1113372" y="5862930"/>
                </a:lnTo>
                <a:lnTo>
                  <a:pt x="2313726" y="4070996"/>
                </a:lnTo>
                <a:lnTo>
                  <a:pt x="7480466" y="4070996"/>
                </a:lnTo>
                <a:lnTo>
                  <a:pt x="4383901" y="0"/>
                </a:lnTo>
                <a:close/>
              </a:path>
            </a:pathLst>
          </a:custGeom>
          <a:solidFill>
            <a:srgbClr val="FF2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80" y="1222998"/>
            <a:ext cx="11521440" cy="1600200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Ett ledarskapskifte</a:t>
            </a:r>
            <a:endParaRPr lang="sv-SE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9873037"/>
            <a:ext cx="2987040" cy="511175"/>
          </a:xfrm>
        </p:spPr>
        <p:txBody>
          <a:bodyPr/>
          <a:lstStyle/>
          <a:p>
            <a:fld id="{71CBF07A-AE0D-48A1-A585-8106A020272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1744135" y="2958838"/>
            <a:ext cx="8602133" cy="5806550"/>
          </a:xfrm>
          <a:prstGeom prst="triangl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15734" y="7020274"/>
            <a:ext cx="581632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29943" y="5021214"/>
            <a:ext cx="309005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40832" y="3718738"/>
            <a:ext cx="1273665" cy="1200323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Effekt 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-mål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9981" y="5733813"/>
            <a:ext cx="1360002" cy="646325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Behov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6792" y="7544280"/>
            <a:ext cx="1611122" cy="646325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3600" dirty="0" smtClean="0"/>
              <a:t>Lösning</a:t>
            </a:r>
            <a:endParaRPr lang="sv-SE" sz="3600" dirty="0"/>
          </a:p>
        </p:txBody>
      </p:sp>
      <p:sp>
        <p:nvSpPr>
          <p:cNvPr id="21" name="Rectangle 20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46864"/>
            <a:ext cx="11521440" cy="2950339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rgbClr val="595959"/>
                </a:solidFill>
              </a:rPr>
              <a:t>Agila kontrakt håller budget och tid!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Isosceles Triangle 4"/>
          <p:cNvSpPr/>
          <p:nvPr/>
        </p:nvSpPr>
        <p:spPr bwMode="auto">
          <a:xfrm>
            <a:off x="4508174" y="4482097"/>
            <a:ext cx="3770339" cy="3024336"/>
          </a:xfrm>
          <a:prstGeom prst="triangle">
            <a:avLst/>
          </a:prstGeom>
          <a:solidFill>
            <a:srgbClr val="FF2A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9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8" name="Oval 5"/>
          <p:cNvSpPr/>
          <p:nvPr/>
        </p:nvSpPr>
        <p:spPr bwMode="auto">
          <a:xfrm>
            <a:off x="5313896" y="4078854"/>
            <a:ext cx="2217846" cy="118064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800" dirty="0" err="1" smtClean="0">
                <a:solidFill>
                  <a:schemeClr val="bg1"/>
                </a:solidFill>
                <a:latin typeface="Tahoma" pitchFamily="34" charset="0"/>
              </a:rPr>
              <a:t>Scope</a:t>
            </a:r>
            <a:endParaRPr lang="sv-SE" sz="2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9" name="Oval 6"/>
          <p:cNvSpPr/>
          <p:nvPr/>
        </p:nvSpPr>
        <p:spPr bwMode="auto">
          <a:xfrm>
            <a:off x="3168628" y="6800754"/>
            <a:ext cx="2179673" cy="141135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800" dirty="0">
                <a:solidFill>
                  <a:schemeClr val="bg1"/>
                </a:solidFill>
                <a:latin typeface="Tahoma" pitchFamily="34" charset="0"/>
              </a:rPr>
              <a:t>Kostnad</a:t>
            </a:r>
          </a:p>
        </p:txBody>
      </p:sp>
      <p:sp>
        <p:nvSpPr>
          <p:cNvPr id="10" name="Oval 7"/>
          <p:cNvSpPr/>
          <p:nvPr/>
        </p:nvSpPr>
        <p:spPr bwMode="auto">
          <a:xfrm>
            <a:off x="7402696" y="7002377"/>
            <a:ext cx="2217846" cy="120973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800" dirty="0">
                <a:solidFill>
                  <a:schemeClr val="bg1"/>
                </a:solidFill>
                <a:latin typeface="Tahoma" pitchFamily="34" charset="0"/>
              </a:rPr>
              <a:t>Tid</a:t>
            </a:r>
          </a:p>
        </p:txBody>
      </p:sp>
      <p:sp>
        <p:nvSpPr>
          <p:cNvPr id="11" name="Oval 8"/>
          <p:cNvSpPr/>
          <p:nvPr/>
        </p:nvSpPr>
        <p:spPr bwMode="auto">
          <a:xfrm>
            <a:off x="5452466" y="6095076"/>
            <a:ext cx="1996061" cy="8064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3900" b="1" dirty="0">
                <a:solidFill>
                  <a:schemeClr val="bg1"/>
                </a:solidFill>
              </a:rPr>
              <a:t>Nyttan</a:t>
            </a:r>
            <a:endParaRPr lang="sv-SE" sz="39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Rounded Rectangle 9"/>
          <p:cNvSpPr/>
          <p:nvPr/>
        </p:nvSpPr>
        <p:spPr bwMode="auto">
          <a:xfrm>
            <a:off x="2362136" y="5994265"/>
            <a:ext cx="8064896" cy="2621091"/>
          </a:xfrm>
          <a:prstGeom prst="roundRect">
            <a:avLst/>
          </a:prstGeom>
          <a:noFill/>
          <a:ln w="28575" cap="flat" cmpd="sng" algn="ctr">
            <a:solidFill>
              <a:srgbClr val="FF2A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9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115301" y="3685107"/>
            <a:ext cx="3886200" cy="1735961"/>
          </a:xfrm>
          <a:prstGeom prst="wedgeRoundRectCallout">
            <a:avLst>
              <a:gd name="adj1" fmla="val -65626"/>
              <a:gd name="adj2" fmla="val 4067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dirty="0" smtClean="0"/>
              <a:t>Pga flexibilitet att</a:t>
            </a:r>
          </a:p>
          <a:p>
            <a:pPr algn="ctr"/>
            <a:r>
              <a:rPr lang="sv-SE" dirty="0" smtClean="0"/>
              <a:t>justrera krav och lösning</a:t>
            </a:r>
          </a:p>
          <a:p>
            <a:pPr algn="ctr"/>
            <a:r>
              <a:rPr lang="sv-SE" dirty="0" smtClean="0"/>
              <a:t>med nyttan i centrum</a:t>
            </a:r>
          </a:p>
          <a:p>
            <a:pPr algn="ctr"/>
            <a:r>
              <a:rPr lang="sv-SE" dirty="0" smtClean="0"/>
              <a:t>under resans gång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823640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6600" dirty="0">
                <a:solidFill>
                  <a:srgbClr val="595959"/>
                </a:solidFill>
              </a:rPr>
              <a:t>Moduler i ett Agilt kontrakt</a:t>
            </a:r>
            <a:endParaRPr lang="sv-SE" sz="66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141228" y="7298851"/>
            <a:ext cx="11521440" cy="23023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sz="36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sv-SE" sz="3600" dirty="0">
                <a:solidFill>
                  <a:srgbClr val="595959"/>
                </a:solidFill>
              </a:rPr>
              <a:t>Målet är att bygga förtroende!</a:t>
            </a:r>
            <a:endParaRPr lang="sv-SE" sz="3600" dirty="0">
              <a:solidFill>
                <a:srgbClr val="595959"/>
              </a:solidFill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3560447" y="3214812"/>
            <a:ext cx="5039272" cy="45055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21" name="Folded Corner 20"/>
          <p:cNvSpPr/>
          <p:nvPr/>
        </p:nvSpPr>
        <p:spPr>
          <a:xfrm>
            <a:off x="4249857" y="4154679"/>
            <a:ext cx="3634724" cy="830719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22" name="Folded Corner 21"/>
          <p:cNvSpPr/>
          <p:nvPr/>
        </p:nvSpPr>
        <p:spPr>
          <a:xfrm>
            <a:off x="4249857" y="5255131"/>
            <a:ext cx="3634724" cy="830719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4562508" y="4324045"/>
            <a:ext cx="2894351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 smtClean="0">
                <a:solidFill>
                  <a:srgbClr val="595959"/>
                </a:solidFill>
              </a:rPr>
              <a:t>Effektmål &amp; Behov</a:t>
            </a:r>
            <a:endParaRPr lang="sv-SE" sz="2800" dirty="0">
              <a:solidFill>
                <a:srgbClr val="59595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0946" y="5427660"/>
            <a:ext cx="1296057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>
                <a:solidFill>
                  <a:srgbClr val="595959"/>
                </a:solidFill>
              </a:rPr>
              <a:t>Process </a:t>
            </a:r>
            <a:endParaRPr lang="sv-SE" sz="2800" dirty="0">
              <a:solidFill>
                <a:srgbClr val="595959"/>
              </a:solidFill>
            </a:endParaRPr>
          </a:p>
        </p:txBody>
      </p:sp>
      <p:sp>
        <p:nvSpPr>
          <p:cNvPr id="25" name="Folded Corner 24"/>
          <p:cNvSpPr/>
          <p:nvPr/>
        </p:nvSpPr>
        <p:spPr>
          <a:xfrm>
            <a:off x="4249857" y="6434631"/>
            <a:ext cx="3634724" cy="830719"/>
          </a:xfrm>
          <a:prstGeom prst="foldedCorner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4611828" y="6557322"/>
            <a:ext cx="291346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>
                <a:solidFill>
                  <a:srgbClr val="595959"/>
                </a:solidFill>
              </a:rPr>
              <a:t>Incitamentsmodell</a:t>
            </a:r>
            <a:endParaRPr lang="sv-SE" sz="2800" dirty="0">
              <a:solidFill>
                <a:srgbClr val="59595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149" y="1225375"/>
            <a:ext cx="10086576" cy="2240282"/>
          </a:xfrm>
          <a:effectLst/>
        </p:spPr>
        <p:txBody>
          <a:bodyPr>
            <a:noAutofit/>
          </a:bodyPr>
          <a:lstStyle/>
          <a:p>
            <a:r>
              <a:rPr lang="sv-SE" sz="6600" dirty="0">
                <a:solidFill>
                  <a:srgbClr val="595959"/>
                </a:solidFill>
              </a:rPr>
              <a:t>Agilt kontrakt innebär ett skifte i synen på risk</a:t>
            </a:r>
            <a:endParaRPr lang="sv-SE" sz="66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Vertical Scroll 19"/>
          <p:cNvSpPr/>
          <p:nvPr/>
        </p:nvSpPr>
        <p:spPr>
          <a:xfrm>
            <a:off x="2194737" y="3733243"/>
            <a:ext cx="1960225" cy="3405465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27" name="TextBox 26"/>
          <p:cNvSpPr txBox="1"/>
          <p:nvPr/>
        </p:nvSpPr>
        <p:spPr>
          <a:xfrm>
            <a:off x="1354847" y="7289714"/>
            <a:ext cx="3922384" cy="86176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sv-SE" dirty="0" smtClean="0"/>
              <a:t>Från att risken hanteras via ett detaljerat kontrakt</a:t>
            </a:r>
            <a:endParaRPr lang="sv-SE" dirty="0"/>
          </a:p>
        </p:txBody>
      </p:sp>
      <p:pic>
        <p:nvPicPr>
          <p:cNvPr id="28" name="Picture 4" descr="C:\Documents and Settings\Administrator\Local Settings\Temporary Internet Files\Content.IE5\KTVKW2LF\MCj043393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585" y="3940357"/>
            <a:ext cx="1419223" cy="1419223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9391349" y="6497102"/>
            <a:ext cx="507275" cy="2583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10051023" y="6497102"/>
            <a:ext cx="507275" cy="2583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10710698" y="6497102"/>
            <a:ext cx="507275" cy="2583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4254636763"/>
              </p:ext>
            </p:extLst>
          </p:nvPr>
        </p:nvGraphicFramePr>
        <p:xfrm>
          <a:off x="7209995" y="5836138"/>
          <a:ext cx="1689463" cy="129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Straight Arrow Connector 33"/>
          <p:cNvCxnSpPr>
            <a:stCxn id="29" idx="6"/>
            <a:endCxn id="30" idx="2"/>
          </p:cNvCxnSpPr>
          <p:nvPr/>
        </p:nvCxnSpPr>
        <p:spPr>
          <a:xfrm>
            <a:off x="9898623" y="6626294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10558298" y="6626294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01256" y="7304721"/>
            <a:ext cx="4146447" cy="86176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smtClean="0"/>
              <a:t>Till att risk hanteras genom att </a:t>
            </a:r>
            <a:br>
              <a:rPr lang="sv-SE" dirty="0" smtClean="0"/>
            </a:br>
            <a:r>
              <a:rPr lang="sv-SE" dirty="0" smtClean="0"/>
              <a:t>sätta rätt förutsättningar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3586" y="6858136"/>
            <a:ext cx="1924246" cy="353937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1700" dirty="0" smtClean="0"/>
              <a:t>Projektorganisation</a:t>
            </a:r>
            <a:endParaRPr lang="sv-SE" sz="1700" dirty="0"/>
          </a:p>
        </p:txBody>
      </p:sp>
      <p:sp>
        <p:nvSpPr>
          <p:cNvPr id="45" name="TextBox 44"/>
          <p:cNvSpPr txBox="1"/>
          <p:nvPr/>
        </p:nvSpPr>
        <p:spPr>
          <a:xfrm>
            <a:off x="9857517" y="6897728"/>
            <a:ext cx="859433" cy="353937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1700" dirty="0"/>
              <a:t>Process </a:t>
            </a:r>
            <a:endParaRPr lang="sv-SE" sz="17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3585" y="5202216"/>
            <a:ext cx="1280866" cy="615547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1700" dirty="0"/>
              <a:t>Kompetens</a:t>
            </a:r>
            <a:br>
              <a:rPr lang="sv-SE" sz="1700" dirty="0"/>
            </a:br>
            <a:r>
              <a:rPr lang="sv-SE" sz="1700" dirty="0"/>
              <a:t>och mognad</a:t>
            </a:r>
            <a:endParaRPr lang="sv-SE" sz="1700" dirty="0"/>
          </a:p>
        </p:txBody>
      </p:sp>
      <p:sp>
        <p:nvSpPr>
          <p:cNvPr id="47" name="Rectangle 46"/>
          <p:cNvSpPr/>
          <p:nvPr/>
        </p:nvSpPr>
        <p:spPr>
          <a:xfrm>
            <a:off x="9644032" y="4895463"/>
            <a:ext cx="1082624" cy="5035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48" name="TextBox 47"/>
          <p:cNvSpPr txBox="1"/>
          <p:nvPr/>
        </p:nvSpPr>
        <p:spPr>
          <a:xfrm>
            <a:off x="9390571" y="5519883"/>
            <a:ext cx="1739556" cy="353937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1700" dirty="0"/>
              <a:t>Budget &amp; tidsram</a:t>
            </a:r>
            <a:endParaRPr lang="sv-SE" sz="1700" dirty="0"/>
          </a:p>
        </p:txBody>
      </p:sp>
      <p:sp>
        <p:nvSpPr>
          <p:cNvPr id="49" name="Rectangle 48"/>
          <p:cNvSpPr/>
          <p:nvPr/>
        </p:nvSpPr>
        <p:spPr>
          <a:xfrm>
            <a:off x="9758877" y="4962103"/>
            <a:ext cx="852935" cy="3702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9644032" y="4895463"/>
            <a:ext cx="114845" cy="66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644032" y="5332345"/>
            <a:ext cx="114845" cy="666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0611813" y="4895463"/>
            <a:ext cx="114843" cy="666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611813" y="5332345"/>
            <a:ext cx="114843" cy="666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Arrow 2"/>
          <p:cNvSpPr/>
          <p:nvPr/>
        </p:nvSpPr>
        <p:spPr>
          <a:xfrm flipH="1">
            <a:off x="5141602" y="5190694"/>
            <a:ext cx="1528918" cy="1366251"/>
          </a:xfrm>
          <a:prstGeom prst="leftArrow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gila-kontrakt-symbol-mediu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A382-EE3B-40B9-9651-01232E6A34CD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80902" y="6302327"/>
            <a:ext cx="1098842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0903" y="4296563"/>
            <a:ext cx="4397902" cy="652476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3400" dirty="0">
                <a:solidFill>
                  <a:srgbClr val="595959"/>
                </a:solidFill>
              </a:rPr>
              <a:t>”Traditionellt” kontrakt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4724" y="4334979"/>
            <a:ext cx="3846494" cy="652476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3400" dirty="0">
                <a:solidFill>
                  <a:srgbClr val="595959"/>
                </a:solidFill>
              </a:rPr>
              <a:t>”Time and material”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419" y="5399131"/>
            <a:ext cx="4761696" cy="729420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3900" b="1" dirty="0">
                <a:solidFill>
                  <a:srgbClr val="595959"/>
                </a:solidFill>
              </a:rPr>
              <a:t>Risk hos leverantören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6275" y="5399131"/>
            <a:ext cx="3630771" cy="729420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3900" b="1" dirty="0">
                <a:solidFill>
                  <a:srgbClr val="595959"/>
                </a:solidFill>
              </a:rPr>
              <a:t>Risk hos kunden</a:t>
            </a:r>
          </a:p>
        </p:txBody>
      </p:sp>
      <p:sp>
        <p:nvSpPr>
          <p:cNvPr id="16" name="Isosceles Triangle 15"/>
          <p:cNvSpPr/>
          <p:nvPr/>
        </p:nvSpPr>
        <p:spPr bwMode="auto">
          <a:xfrm>
            <a:off x="5820651" y="6403138"/>
            <a:ext cx="1310546" cy="705678"/>
          </a:xfrm>
          <a:prstGeom prst="triangle">
            <a:avLst/>
          </a:prstGeom>
          <a:solidFill>
            <a:srgbClr val="CF413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7174" y="7155218"/>
            <a:ext cx="3926632" cy="898697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5000" b="1" dirty="0">
                <a:solidFill>
                  <a:srgbClr val="CF413D"/>
                </a:solidFill>
              </a:rPr>
              <a:t>Agilt kontrakt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0080" y="1285710"/>
            <a:ext cx="11521440" cy="1600200"/>
          </a:xfrm>
          <a:prstGeom prst="rect">
            <a:avLst/>
          </a:prstGeom>
          <a:effectLst/>
        </p:spPr>
        <p:txBody>
          <a:bodyPr lIns="128005" tIns="64003" rIns="128005" bIns="64003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9300" dirty="0">
                <a:solidFill>
                  <a:srgbClr val="595959"/>
                </a:solidFill>
              </a:rPr>
              <a:t>Riskfördelning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gila-kontrakt-symbol-med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2874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0" y="3626427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Finns det</a:t>
            </a:r>
            <a:br>
              <a:rPr lang="sv-SE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riktiga exempel?</a:t>
            </a:r>
            <a:endParaRPr lang="sv-SE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16" y="706645"/>
            <a:ext cx="11521440" cy="2240282"/>
          </a:xfrm>
          <a:effectLst/>
        </p:spPr>
        <p:txBody>
          <a:bodyPr>
            <a:noAutofit/>
          </a:bodyPr>
          <a:lstStyle/>
          <a:p>
            <a:pPr algn="l"/>
            <a:r>
              <a:rPr lang="sv-SE" sz="7200" dirty="0">
                <a:solidFill>
                  <a:srgbClr val="595959"/>
                </a:solidFill>
              </a:rPr>
              <a:t>erst.dk</a:t>
            </a:r>
            <a:endParaRPr lang="sv-SE" sz="72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74080" y="1984628"/>
            <a:ext cx="6400800" cy="1246489"/>
          </a:xfrm>
          <a:prstGeom prst="rect">
            <a:avLst/>
          </a:prstGeom>
        </p:spPr>
        <p:txBody>
          <a:bodyPr lIns="91432" tIns="45717" rIns="91432" bIns="45717">
            <a:spAutoFit/>
          </a:bodyPr>
          <a:lstStyle/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Co-location</a:t>
            </a:r>
            <a:r>
              <a:rPr lang="sv-SE" dirty="0" smtClean="0">
                <a:solidFill>
                  <a:srgbClr val="595959"/>
                </a:solidFill>
              </a:rPr>
              <a:t> </a:t>
            </a:r>
          </a:p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Business users part of the project</a:t>
            </a:r>
          </a:p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Break down to small parts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234" y="2311218"/>
            <a:ext cx="4224233" cy="86176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sv-SE" dirty="0" smtClean="0">
                <a:solidFill>
                  <a:srgbClr val="595959"/>
                </a:solidFill>
              </a:rPr>
              <a:t>IT projekt med Agilt kontrakt. Budget: 500Mkr.</a:t>
            </a:r>
            <a:endParaRPr lang="sv-SE" dirty="0">
              <a:solidFill>
                <a:srgbClr val="595959"/>
              </a:solidFill>
            </a:endParaRPr>
          </a:p>
        </p:txBody>
      </p:sp>
      <p:pic>
        <p:nvPicPr>
          <p:cNvPr id="6" name="Picture 5" descr="Screen Shot 2016-09-18 at 19.00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04" y="4030630"/>
            <a:ext cx="7801504" cy="4391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638395" y="8421840"/>
            <a:ext cx="10270419" cy="954101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 smtClean="0">
                <a:solidFill>
                  <a:srgbClr val="595959"/>
                </a:solidFill>
              </a:rPr>
              <a:t>Se </a:t>
            </a:r>
            <a:r>
              <a:rPr lang="sv-SE" sz="2800" dirty="0" err="1" smtClean="0">
                <a:solidFill>
                  <a:srgbClr val="595959"/>
                </a:solidFill>
              </a:rPr>
              <a:t>Rikke</a:t>
            </a:r>
            <a:r>
              <a:rPr lang="sv-SE" sz="2800" dirty="0" smtClean="0">
                <a:solidFill>
                  <a:srgbClr val="595959"/>
                </a:solidFill>
              </a:rPr>
              <a:t> Halland från Danska Bolagsverket presentera </a:t>
            </a:r>
            <a:r>
              <a:rPr lang="sv-SE" sz="2800" dirty="0" err="1" smtClean="0">
                <a:solidFill>
                  <a:srgbClr val="595959"/>
                </a:solidFill>
              </a:rPr>
              <a:t>caset</a:t>
            </a:r>
            <a:r>
              <a:rPr lang="sv-SE" sz="2800" dirty="0" smtClean="0">
                <a:solidFill>
                  <a:srgbClr val="595959"/>
                </a:solidFill>
              </a:rPr>
              <a:t>. (44 min)</a:t>
            </a:r>
          </a:p>
          <a:p>
            <a:r>
              <a:rPr lang="sv-SE" sz="2800" dirty="0" err="1" smtClean="0">
                <a:solidFill>
                  <a:srgbClr val="595959"/>
                </a:solidFill>
              </a:rPr>
              <a:t>https</a:t>
            </a:r>
            <a:r>
              <a:rPr lang="sv-SE" sz="2800" dirty="0">
                <a:solidFill>
                  <a:srgbClr val="595959"/>
                </a:solidFill>
              </a:rPr>
              <a:t>://</a:t>
            </a:r>
            <a:r>
              <a:rPr lang="sv-SE" sz="2800" dirty="0" err="1">
                <a:solidFill>
                  <a:srgbClr val="595959"/>
                </a:solidFill>
              </a:rPr>
              <a:t>youtu.be</a:t>
            </a:r>
            <a:r>
              <a:rPr lang="sv-SE" sz="2800" dirty="0">
                <a:solidFill>
                  <a:srgbClr val="595959"/>
                </a:solidFill>
              </a:rPr>
              <a:t>/Xjpz9ojvQNw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4443" y="1513598"/>
            <a:ext cx="3851995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>
                <a:solidFill>
                  <a:srgbClr val="595959"/>
                </a:solidFill>
              </a:rPr>
              <a:t>Några framgångsfaktorer</a:t>
            </a:r>
            <a:endParaRPr lang="sv-SE" sz="2800" dirty="0">
              <a:solidFill>
                <a:srgbClr val="59595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41" y="1282421"/>
            <a:ext cx="11521440" cy="2240282"/>
          </a:xfrm>
          <a:effectLst/>
        </p:spPr>
        <p:txBody>
          <a:bodyPr>
            <a:noAutofit/>
          </a:bodyPr>
          <a:lstStyle/>
          <a:p>
            <a:pPr algn="l"/>
            <a:r>
              <a:rPr lang="sv-SE" sz="7200" dirty="0">
                <a:solidFill>
                  <a:srgbClr val="595959"/>
                </a:solidFill>
              </a:rPr>
              <a:t>Karlstad sjukhus</a:t>
            </a:r>
            <a:endParaRPr lang="sv-SE" sz="72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6085" y="4387454"/>
            <a:ext cx="5731827" cy="2400651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Gemensamt formulerad målbild</a:t>
            </a:r>
          </a:p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Regelbunden samverkan, problemlösning och uppföljning</a:t>
            </a:r>
          </a:p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Prototyper av varje specialrum</a:t>
            </a:r>
          </a:p>
          <a:p>
            <a:pPr marL="457160" indent="-457160">
              <a:buFont typeface="Arial" pitchFamily="34" charset="0"/>
              <a:buChar char="•"/>
            </a:pPr>
            <a:r>
              <a:rPr lang="sv-SE" b="1" dirty="0" smtClean="0">
                <a:solidFill>
                  <a:srgbClr val="595959"/>
                </a:solidFill>
              </a:rPr>
              <a:t>Fokus (eliminering av intressekonflikter)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5028" y="3677715"/>
            <a:ext cx="3851995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2800" dirty="0">
                <a:solidFill>
                  <a:srgbClr val="595959"/>
                </a:solidFill>
              </a:rPr>
              <a:t>Några framgångsfaktorer</a:t>
            </a:r>
            <a:endParaRPr lang="sv-SE" sz="2800" dirty="0">
              <a:solidFill>
                <a:srgbClr val="595959"/>
              </a:solidFill>
            </a:endParaRPr>
          </a:p>
        </p:txBody>
      </p:sp>
      <p:pic>
        <p:nvPicPr>
          <p:cNvPr id="12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8412" y="3907474"/>
            <a:ext cx="5530616" cy="42875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9859" y="2904392"/>
            <a:ext cx="5116702" cy="47704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smtClean="0">
                <a:solidFill>
                  <a:srgbClr val="595959"/>
                </a:solidFill>
              </a:rPr>
              <a:t>Agilt byggprojekt. Budget 1 miljard kr.</a:t>
            </a:r>
            <a:endParaRPr lang="sv-SE" dirty="0">
              <a:solidFill>
                <a:srgbClr val="59595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518446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rgbClr val="595959"/>
                </a:solidFill>
              </a:rPr>
              <a:t>Fungerar </a:t>
            </a:r>
            <a:r>
              <a:rPr lang="sv-SE" sz="8000" dirty="0" smtClean="0">
                <a:solidFill>
                  <a:srgbClr val="595959"/>
                </a:solidFill>
              </a:rPr>
              <a:t>det</a:t>
            </a:r>
            <a:br>
              <a:rPr lang="sv-SE" sz="8000" dirty="0" smtClean="0">
                <a:solidFill>
                  <a:srgbClr val="595959"/>
                </a:solidFill>
              </a:rPr>
            </a:br>
            <a:r>
              <a:rPr lang="sv-SE" sz="8000" dirty="0" smtClean="0">
                <a:solidFill>
                  <a:srgbClr val="595959"/>
                </a:solidFill>
              </a:rPr>
              <a:t>med </a:t>
            </a:r>
            <a:r>
              <a:rPr lang="sv-SE" sz="8000" dirty="0">
                <a:solidFill>
                  <a:srgbClr val="595959"/>
                </a:solidFill>
              </a:rPr>
              <a:t>LOU?</a:t>
            </a:r>
            <a:endParaRPr lang="sv-SE" sz="80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69" y="918109"/>
            <a:ext cx="11521440" cy="2036619"/>
          </a:xfrm>
          <a:effectLst/>
        </p:spPr>
        <p:txBody>
          <a:bodyPr>
            <a:noAutofit/>
          </a:bodyPr>
          <a:lstStyle/>
          <a:p>
            <a:r>
              <a:rPr lang="sv-SE" sz="6600" dirty="0">
                <a:solidFill>
                  <a:srgbClr val="595959"/>
                </a:solidFill>
              </a:rPr>
              <a:t>Varför Agil upphandling?</a:t>
            </a:r>
            <a:endParaRPr lang="sv-SE" sz="66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705749" y="2880198"/>
            <a:ext cx="9494710" cy="6336348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95959"/>
                </a:solidFill>
              </a:rPr>
              <a:t>Vi lyckas med upphandlingen </a:t>
            </a:r>
            <a:r>
              <a:rPr lang="sv-SE" sz="3200" dirty="0">
                <a:solidFill>
                  <a:srgbClr val="76B533"/>
                </a:solidFill>
              </a:rPr>
              <a:t>men misslyckas uppnå nyttan. Endast 40% av funktionaliteten i ett system används. </a:t>
            </a:r>
          </a:p>
          <a:p>
            <a:r>
              <a:rPr lang="sv-SE" sz="3200" dirty="0">
                <a:solidFill>
                  <a:srgbClr val="595959"/>
                </a:solidFill>
              </a:rPr>
              <a:t>Sverige har många fallerande Megaprojekt (20-1000’’).</a:t>
            </a:r>
          </a:p>
          <a:p>
            <a:r>
              <a:rPr lang="sv-SE" sz="3200" dirty="0">
                <a:solidFill>
                  <a:srgbClr val="595959"/>
                </a:solidFill>
              </a:rPr>
              <a:t>Sverige är ledande på Agil utveckling, men nyttoeffekten stannar på IT sidan och når sällan verksamheten. Ett hinder är förlegade kontraktsformer.</a:t>
            </a:r>
          </a:p>
          <a:p>
            <a:endParaRPr lang="sv-SE" sz="3200" dirty="0">
              <a:solidFill>
                <a:srgbClr val="595959"/>
              </a:solidFill>
            </a:endParaRPr>
          </a:p>
          <a:p>
            <a:endParaRPr lang="sv-SE" sz="3200" dirty="0">
              <a:solidFill>
                <a:srgbClr val="595959"/>
              </a:solidFill>
            </a:endParaRPr>
          </a:p>
          <a:p>
            <a:endParaRPr lang="sv-SE" sz="3200" dirty="0">
              <a:solidFill>
                <a:srgbClr val="595959"/>
              </a:solidFill>
            </a:endParaRPr>
          </a:p>
          <a:p>
            <a:endParaRPr lang="sv-SE" sz="3200" dirty="0">
              <a:solidFill>
                <a:srgbClr val="59595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7439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40080" y="1358639"/>
            <a:ext cx="11521440" cy="1600200"/>
          </a:xfrm>
        </p:spPr>
        <p:txBody>
          <a:bodyPr>
            <a:normAutofit/>
          </a:bodyPr>
          <a:lstStyle/>
          <a:p>
            <a:r>
              <a:rPr lang="sv-SE" sz="8000" dirty="0" smtClean="0">
                <a:solidFill>
                  <a:srgbClr val="595959"/>
                </a:solidFill>
              </a:rPr>
              <a:t>LOU’s principer</a:t>
            </a:r>
            <a:endParaRPr lang="sv-SE" sz="80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457225" y="3132669"/>
            <a:ext cx="5975714" cy="1246489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79987"/>
              </p:ext>
            </p:extLst>
          </p:nvPr>
        </p:nvGraphicFramePr>
        <p:xfrm>
          <a:off x="920525" y="3525186"/>
          <a:ext cx="10906576" cy="4693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53288"/>
                <a:gridCol w="5453288"/>
              </a:tblGrid>
              <a:tr h="518161">
                <a:tc>
                  <a:txBody>
                    <a:bodyPr/>
                    <a:lstStyle/>
                    <a:p>
                      <a:r>
                        <a:rPr lang="sv-SE" sz="2800" b="1" dirty="0" smtClean="0">
                          <a:solidFill>
                            <a:srgbClr val="595959"/>
                          </a:solidFill>
                        </a:rPr>
                        <a:t>Likabehandling</a:t>
                      </a:r>
                      <a:endParaRPr lang="sv-SE" sz="2800" b="1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>
                          <a:solidFill>
                            <a:srgbClr val="595959"/>
                          </a:solidFill>
                        </a:rPr>
                        <a:t>Alla anbudsgivare skall behandlas</a:t>
                      </a:r>
                      <a:r>
                        <a:rPr lang="sv-SE" sz="2400" baseline="0" dirty="0" smtClean="0">
                          <a:solidFill>
                            <a:srgbClr val="595959"/>
                          </a:solidFill>
                        </a:rPr>
                        <a:t> lika</a:t>
                      </a:r>
                      <a:endParaRPr lang="sv-SE" sz="24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  <a:tr h="1615439">
                <a:tc>
                  <a:txBody>
                    <a:bodyPr/>
                    <a:lstStyle/>
                    <a:p>
                      <a:r>
                        <a:rPr lang="sv-SE" sz="2800" b="1" dirty="0" smtClean="0">
                          <a:solidFill>
                            <a:srgbClr val="595959"/>
                          </a:solidFill>
                        </a:rPr>
                        <a:t>Transparens</a:t>
                      </a:r>
                      <a:endParaRPr lang="sv-SE" sz="2800" b="1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>
                          <a:solidFill>
                            <a:srgbClr val="595959"/>
                          </a:solidFill>
                        </a:rPr>
                        <a:t>Alla skall veta vad som gäller. Anbudsvillkor, </a:t>
                      </a:r>
                      <a:r>
                        <a:rPr lang="sv-SE" sz="2400" baseline="0" dirty="0" smtClean="0">
                          <a:solidFill>
                            <a:srgbClr val="595959"/>
                          </a:solidFill>
                        </a:rPr>
                        <a:t>utvärderingskriterier och utvärdering skall vara tillgänglig för samtliga anbudsgivare.</a:t>
                      </a:r>
                      <a:endParaRPr lang="sv-SE" sz="24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  <a:tr h="1615439">
                <a:tc>
                  <a:txBody>
                    <a:bodyPr/>
                    <a:lstStyle/>
                    <a:p>
                      <a:r>
                        <a:rPr lang="sv-SE" sz="2800" b="1" dirty="0" smtClean="0">
                          <a:solidFill>
                            <a:srgbClr val="595959"/>
                          </a:solidFill>
                        </a:rPr>
                        <a:t>Proportionalitet</a:t>
                      </a:r>
                      <a:endParaRPr lang="sv-SE" sz="2800" b="1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>
                          <a:solidFill>
                            <a:srgbClr val="595959"/>
                          </a:solidFill>
                        </a:rPr>
                        <a:t>Beställaren får inte</a:t>
                      </a:r>
                      <a:r>
                        <a:rPr lang="sv-SE" sz="2400" baseline="0" dirty="0" smtClean="0">
                          <a:solidFill>
                            <a:srgbClr val="595959"/>
                          </a:solidFill>
                        </a:rPr>
                        <a:t> </a:t>
                      </a:r>
                      <a:r>
                        <a:rPr lang="sv-SE" sz="2400" dirty="0" smtClean="0">
                          <a:solidFill>
                            <a:srgbClr val="595959"/>
                          </a:solidFill>
                        </a:rPr>
                        <a:t>ställa högre krav på</a:t>
                      </a:r>
                      <a:r>
                        <a:rPr lang="sv-SE" sz="2400" baseline="0" dirty="0" smtClean="0">
                          <a:solidFill>
                            <a:srgbClr val="595959"/>
                          </a:solidFill>
                        </a:rPr>
                        <a:t> resurser, kvalitet m.m. än vad som rimligt erfodras för genomförande av uppdraget</a:t>
                      </a:r>
                      <a:endParaRPr lang="sv-SE" sz="24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  <a:tr h="944881">
                <a:tc>
                  <a:txBody>
                    <a:bodyPr/>
                    <a:lstStyle/>
                    <a:p>
                      <a:pPr marL="0" marR="0" indent="0" algn="l" defTabSz="6398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b="1" dirty="0" smtClean="0">
                          <a:solidFill>
                            <a:srgbClr val="595959"/>
                          </a:solidFill>
                        </a:rPr>
                        <a:t>Ömsesidigt erkännande </a:t>
                      </a:r>
                    </a:p>
                    <a:p>
                      <a:endParaRPr lang="sv-SE" sz="28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 smtClean="0">
                          <a:solidFill>
                            <a:srgbClr val="595959"/>
                          </a:solidFill>
                        </a:rPr>
                        <a:t>Dokument från EU land skall likställas med motsvarande svenskt</a:t>
                      </a:r>
                      <a:endParaRPr lang="sv-SE" sz="24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96692" y="2432800"/>
            <a:ext cx="3733800" cy="160020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CF413D"/>
                </a:solidFill>
              </a:rPr>
              <a:t>LOU myter</a:t>
            </a:r>
            <a:endParaRPr lang="sv-SE" dirty="0">
              <a:solidFill>
                <a:srgbClr val="CF413D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98750" y="4288589"/>
            <a:ext cx="6031654" cy="2991811"/>
          </a:xfrm>
        </p:spPr>
        <p:txBody>
          <a:bodyPr>
            <a:normAutofit/>
          </a:bodyPr>
          <a:lstStyle/>
          <a:p>
            <a:r>
              <a:rPr lang="sv-SE" sz="3100" dirty="0">
                <a:solidFill>
                  <a:srgbClr val="CF413D"/>
                </a:solidFill>
              </a:rPr>
              <a:t>Tydlig kravspec</a:t>
            </a:r>
          </a:p>
          <a:p>
            <a:r>
              <a:rPr lang="sv-SE" sz="3100" dirty="0">
                <a:solidFill>
                  <a:srgbClr val="CF413D"/>
                </a:solidFill>
              </a:rPr>
              <a:t>Lägsta pris</a:t>
            </a:r>
          </a:p>
          <a:p>
            <a:r>
              <a:rPr lang="sv-SE" sz="3100" dirty="0">
                <a:solidFill>
                  <a:srgbClr val="CF413D"/>
                </a:solidFill>
              </a:rPr>
              <a:t>Innovation sker i innovationsupphandling</a:t>
            </a:r>
            <a:endParaRPr lang="sv-SE" sz="3100" dirty="0">
              <a:solidFill>
                <a:srgbClr val="CF413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Content Placeholder 19"/>
          <p:cNvSpPr txBox="1">
            <a:spLocks/>
          </p:cNvSpPr>
          <p:nvPr/>
        </p:nvSpPr>
        <p:spPr>
          <a:xfrm>
            <a:off x="6451607" y="4288589"/>
            <a:ext cx="6031654" cy="3646387"/>
          </a:xfrm>
          <a:prstGeom prst="rect">
            <a:avLst/>
          </a:prstGeom>
        </p:spPr>
        <p:txBody>
          <a:bodyPr vert="horz" lIns="127958" tIns="63982" rIns="127958" bIns="63982" rtlCol="0">
            <a:normAutofit/>
          </a:bodyPr>
          <a:lstStyle/>
          <a:p>
            <a:pPr marL="479847" indent="-479847" defTabSz="639794">
              <a:spcBef>
                <a:spcPct val="20000"/>
              </a:spcBef>
              <a:buFont typeface="Arial"/>
              <a:buChar char="•"/>
              <a:defRPr/>
            </a:pPr>
            <a:r>
              <a:rPr lang="sv-SE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Upphandla kompetens</a:t>
            </a:r>
          </a:p>
          <a:p>
            <a:pPr marL="479847" indent="-479847" defTabSz="639794">
              <a:spcBef>
                <a:spcPct val="20000"/>
              </a:spcBef>
              <a:buFont typeface="Arial"/>
              <a:buChar char="•"/>
              <a:defRPr/>
            </a:pPr>
            <a:r>
              <a:rPr lang="sv-SE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Funktionsupphandling</a:t>
            </a:r>
          </a:p>
          <a:p>
            <a:pPr marL="479847" indent="-479847" defTabSz="639794">
              <a:spcBef>
                <a:spcPct val="20000"/>
              </a:spcBef>
              <a:buFont typeface="Arial"/>
              <a:buChar char="•"/>
              <a:defRPr/>
            </a:pPr>
            <a:r>
              <a:rPr lang="sv-SE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Beställ på behov</a:t>
            </a:r>
            <a:endParaRPr lang="sv-SE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79847" indent="-479847" defTabSz="639794">
              <a:spcBef>
                <a:spcPct val="20000"/>
              </a:spcBef>
              <a:buFont typeface="Arial"/>
              <a:buChar char="•"/>
              <a:defRPr/>
            </a:pPr>
            <a:r>
              <a:rPr lang="sv-SE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Styr processen och projektorganisation</a:t>
            </a:r>
            <a:endParaRPr lang="sv-SE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itle 28"/>
          <p:cNvSpPr txBox="1">
            <a:spLocks/>
          </p:cNvSpPr>
          <p:nvPr/>
        </p:nvSpPr>
        <p:spPr>
          <a:xfrm>
            <a:off x="6364627" y="2432800"/>
            <a:ext cx="5689600" cy="1600200"/>
          </a:xfrm>
          <a:prstGeom prst="rect">
            <a:avLst/>
          </a:prstGeom>
        </p:spPr>
        <p:txBody>
          <a:bodyPr vert="horz" lIns="127958" tIns="63982" rIns="127958" bIns="63982" rtlCol="0" anchor="ctr">
            <a:normAutofit/>
          </a:bodyPr>
          <a:lstStyle/>
          <a:p>
            <a:pPr algn="ctr" defTabSz="639794">
              <a:spcBef>
                <a:spcPct val="0"/>
              </a:spcBef>
              <a:defRPr/>
            </a:pPr>
            <a:r>
              <a:rPr lang="sv-SE" sz="6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LOU möjligheter</a:t>
            </a:r>
            <a:endParaRPr lang="sv-SE" sz="6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40080" y="1875126"/>
            <a:ext cx="11521440" cy="1600200"/>
          </a:xfrm>
        </p:spPr>
        <p:txBody>
          <a:bodyPr>
            <a:noAutofit/>
          </a:bodyPr>
          <a:lstStyle/>
          <a:p>
            <a:r>
              <a:rPr lang="sv-SE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 mognad som beställare är viktigare än val av förfarande</a:t>
            </a:r>
            <a:endParaRPr lang="sv-SE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4741" y="4735276"/>
            <a:ext cx="2202873" cy="15170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800" dirty="0">
                <a:solidFill>
                  <a:srgbClr val="FFFFFF"/>
                </a:solidFill>
              </a:rPr>
              <a:t>Beställ</a:t>
            </a:r>
          </a:p>
          <a:p>
            <a:pPr algn="ctr"/>
            <a:r>
              <a:rPr lang="sv-SE" sz="2800" dirty="0">
                <a:solidFill>
                  <a:srgbClr val="FFFFFF"/>
                </a:solidFill>
              </a:rPr>
              <a:t>Rätt sak</a:t>
            </a: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9395" y="4735277"/>
            <a:ext cx="1602971" cy="1517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800" dirty="0">
                <a:solidFill>
                  <a:srgbClr val="FFFFFF"/>
                </a:solidFill>
              </a:rPr>
              <a:t>Hitta rätt</a:t>
            </a:r>
          </a:p>
          <a:p>
            <a:pPr algn="ctr"/>
            <a:r>
              <a:rPr lang="sv-SE" sz="2800" dirty="0">
                <a:solidFill>
                  <a:srgbClr val="FFFFFF"/>
                </a:solidFill>
              </a:rPr>
              <a:t>Lev.</a:t>
            </a: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57468" y="4735277"/>
            <a:ext cx="1845341" cy="15170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800" dirty="0">
                <a:solidFill>
                  <a:srgbClr val="FFFFFF"/>
                </a:solidFill>
              </a:rPr>
              <a:t>Skriv</a:t>
            </a:r>
          </a:p>
          <a:p>
            <a:pPr algn="ctr"/>
            <a:r>
              <a:rPr lang="sv-SE" sz="2800" dirty="0">
                <a:solidFill>
                  <a:srgbClr val="FFFFFF"/>
                </a:solidFill>
              </a:rPr>
              <a:t>ett bra</a:t>
            </a:r>
          </a:p>
          <a:p>
            <a:pPr algn="ctr"/>
            <a:r>
              <a:rPr lang="sv-SE" sz="2800" dirty="0">
                <a:solidFill>
                  <a:srgbClr val="FFFFFF"/>
                </a:solidFill>
              </a:rPr>
              <a:t>kontrakt</a:t>
            </a:r>
            <a:endParaRPr lang="sv-SE" sz="28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18197" y="4498253"/>
            <a:ext cx="5095835" cy="2052895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4804" y="4180245"/>
            <a:ext cx="11234596" cy="3931835"/>
          </a:xfrm>
          <a:prstGeom prst="rect">
            <a:avLst/>
          </a:prstGeom>
          <a:noFill/>
          <a:effectLst/>
        </p:spPr>
        <p:txBody>
          <a:bodyPr wrap="square" lIns="128005" tIns="64003" rIns="128005" bIns="64003" rtlCol="0">
            <a:spAutoFit/>
          </a:bodyPr>
          <a:lstStyle/>
          <a:p>
            <a:pPr marL="457160" indent="-457160">
              <a:lnSpc>
                <a:spcPct val="90000"/>
              </a:lnSpc>
              <a:buFont typeface="Arial"/>
              <a:buChar char="•"/>
            </a:pPr>
            <a:r>
              <a:rPr lang="en-US" sz="3100" b="1" dirty="0" err="1" smtClean="0">
                <a:solidFill>
                  <a:srgbClr val="595959"/>
                </a:solidFill>
              </a:rPr>
              <a:t>Nätverket</a:t>
            </a:r>
            <a:r>
              <a:rPr lang="en-US" sz="3100" b="1" dirty="0" smtClean="0">
                <a:solidFill>
                  <a:srgbClr val="595959"/>
                </a:solidFill>
              </a:rPr>
              <a:t> </a:t>
            </a:r>
            <a:r>
              <a:rPr lang="en-US" sz="3100" b="1" dirty="0" err="1" smtClean="0">
                <a:solidFill>
                  <a:srgbClr val="595959"/>
                </a:solidFill>
              </a:rPr>
              <a:t>Agila</a:t>
            </a:r>
            <a:r>
              <a:rPr lang="en-US" sz="3100" b="1" dirty="0" smtClean="0">
                <a:solidFill>
                  <a:srgbClr val="595959"/>
                </a:solidFill>
              </a:rPr>
              <a:t> </a:t>
            </a:r>
            <a:r>
              <a:rPr lang="en-US" sz="3100" b="1" dirty="0" err="1" smtClean="0">
                <a:solidFill>
                  <a:srgbClr val="595959"/>
                </a:solidFill>
              </a:rPr>
              <a:t>Kontrakt</a:t>
            </a:r>
            <a:r>
              <a:rPr lang="en-US" sz="3100" b="1" dirty="0">
                <a:solidFill>
                  <a:srgbClr val="595959"/>
                </a:solidFill>
              </a:rPr>
              <a:t> </a:t>
            </a:r>
            <a:r>
              <a:rPr lang="en-US" sz="3200" b="1" dirty="0" err="1" smtClean="0">
                <a:solidFill>
                  <a:srgbClr val="595959"/>
                </a:solidFill>
              </a:rPr>
              <a:t>för</a:t>
            </a:r>
            <a:r>
              <a:rPr lang="en-US" sz="3200" b="1" dirty="0" smtClean="0">
                <a:solidFill>
                  <a:srgbClr val="595959"/>
                </a:solidFill>
              </a:rPr>
              <a:t> dig </a:t>
            </a:r>
            <a:r>
              <a:rPr lang="en-US" sz="3200" b="1" dirty="0" err="1" smtClean="0">
                <a:solidFill>
                  <a:srgbClr val="595959"/>
                </a:solidFill>
              </a:rPr>
              <a:t>som</a:t>
            </a:r>
            <a:r>
              <a:rPr lang="en-US" sz="3200" b="1" dirty="0" smtClean="0">
                <a:solidFill>
                  <a:srgbClr val="595959"/>
                </a:solidFill>
              </a:rPr>
              <a:t> </a:t>
            </a:r>
            <a:r>
              <a:rPr lang="en-US" sz="3200" b="1" dirty="0" err="1" smtClean="0">
                <a:solidFill>
                  <a:srgbClr val="595959"/>
                </a:solidFill>
              </a:rPr>
              <a:t>jobbar</a:t>
            </a:r>
            <a:r>
              <a:rPr lang="en-US" sz="3200" b="1" dirty="0" smtClean="0">
                <a:solidFill>
                  <a:srgbClr val="595959"/>
                </a:solidFill>
              </a:rPr>
              <a:t> med </a:t>
            </a:r>
            <a:r>
              <a:rPr lang="en-US" sz="3200" b="1" dirty="0" err="1" smtClean="0">
                <a:solidFill>
                  <a:srgbClr val="595959"/>
                </a:solidFill>
              </a:rPr>
              <a:t>upphandling</a:t>
            </a:r>
            <a:endParaRPr lang="en-US" sz="3200" b="1" dirty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595959"/>
                </a:solidFill>
                <a:hlinkClick r:id="rId2"/>
              </a:rPr>
              <a:t>http://</a:t>
            </a:r>
            <a:r>
              <a:rPr lang="en-US" sz="3200" dirty="0" err="1">
                <a:solidFill>
                  <a:srgbClr val="595959"/>
                </a:solidFill>
                <a:hlinkClick r:id="rId2"/>
              </a:rPr>
              <a:t>agilakontrakt.se</a:t>
            </a:r>
            <a:r>
              <a:rPr lang="en-US" sz="3200" dirty="0">
                <a:solidFill>
                  <a:srgbClr val="595959"/>
                </a:solidFill>
                <a:hlinkClick r:id="rId2"/>
              </a:rPr>
              <a:t>/</a:t>
            </a:r>
            <a:r>
              <a:rPr lang="en-US" sz="3200" dirty="0" err="1">
                <a:solidFill>
                  <a:srgbClr val="595959"/>
                </a:solidFill>
                <a:hlinkClick r:id="rId2"/>
              </a:rPr>
              <a:t>natverket-agila-kontrakt</a:t>
            </a:r>
            <a:r>
              <a:rPr lang="en-US" sz="3200" dirty="0">
                <a:solidFill>
                  <a:srgbClr val="595959"/>
                </a:solidFill>
                <a:hlinkClick r:id="rId2"/>
              </a:rPr>
              <a:t>/</a:t>
            </a:r>
            <a:endParaRPr lang="en-US" sz="3200" dirty="0" smtClean="0">
              <a:solidFill>
                <a:srgbClr val="595959"/>
              </a:solidFill>
            </a:endParaRPr>
          </a:p>
          <a:p>
            <a:pPr>
              <a:lnSpc>
                <a:spcPct val="90000"/>
              </a:lnSpc>
            </a:pPr>
            <a:endParaRPr lang="en-US" sz="3000" dirty="0">
              <a:solidFill>
                <a:srgbClr val="595959"/>
              </a:solidFill>
            </a:endParaRPr>
          </a:p>
          <a:p>
            <a:pPr marL="457160" indent="-457160">
              <a:lnSpc>
                <a:spcPct val="900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595959"/>
                </a:solidFill>
              </a:rPr>
              <a:t>Goda</a:t>
            </a:r>
            <a:r>
              <a:rPr lang="en-US" sz="3000" b="1" dirty="0">
                <a:solidFill>
                  <a:srgbClr val="595959"/>
                </a:solidFill>
              </a:rPr>
              <a:t> </a:t>
            </a:r>
            <a:r>
              <a:rPr lang="en-US" sz="3000" b="1" dirty="0" err="1">
                <a:solidFill>
                  <a:srgbClr val="595959"/>
                </a:solidFill>
              </a:rPr>
              <a:t>exempel</a:t>
            </a:r>
            <a:r>
              <a:rPr lang="en-US" sz="3000" b="1" dirty="0">
                <a:solidFill>
                  <a:srgbClr val="595959"/>
                </a:solidFill>
              </a:rPr>
              <a:t>: </a:t>
            </a:r>
            <a:r>
              <a:rPr lang="en-US" sz="3000" dirty="0">
                <a:solidFill>
                  <a:srgbClr val="595959"/>
                </a:solidFill>
                <a:hlinkClick r:id="rId3" action="ppaction://hlinkfile"/>
              </a:rPr>
              <a:t>agilakontrakt.se</a:t>
            </a:r>
            <a:r>
              <a:rPr lang="en-US" sz="3000" dirty="0">
                <a:solidFill>
                  <a:srgbClr val="595959"/>
                </a:solidFill>
              </a:rPr>
              <a:t/>
            </a:r>
            <a:br>
              <a:rPr lang="en-US" sz="3000" dirty="0">
                <a:solidFill>
                  <a:srgbClr val="595959"/>
                </a:solidFill>
              </a:rPr>
            </a:br>
            <a:endParaRPr lang="en-US" sz="3000" dirty="0">
              <a:solidFill>
                <a:srgbClr val="595959"/>
              </a:solidFill>
            </a:endParaRPr>
          </a:p>
          <a:p>
            <a:pPr marL="457160" indent="-457160">
              <a:lnSpc>
                <a:spcPct val="90000"/>
              </a:lnSpc>
              <a:buFont typeface="Arial"/>
              <a:buChar char="•"/>
            </a:pPr>
            <a:r>
              <a:rPr lang="en-US" sz="3000" b="1" dirty="0">
                <a:solidFill>
                  <a:srgbClr val="595959"/>
                </a:solidFill>
              </a:rPr>
              <a:t>Twitter: </a:t>
            </a:r>
            <a:r>
              <a:rPr lang="en-US" sz="3000" dirty="0">
                <a:solidFill>
                  <a:srgbClr val="595959"/>
                </a:solidFill>
                <a:hlinkClick r:id="rId4"/>
              </a:rPr>
              <a:t>@agilakontrakt</a:t>
            </a:r>
            <a:endParaRPr lang="en-US" sz="3000" dirty="0">
              <a:solidFill>
                <a:srgbClr val="595959"/>
              </a:solidFill>
            </a:endParaRPr>
          </a:p>
          <a:p>
            <a:pPr marL="457160" indent="-457160">
              <a:lnSpc>
                <a:spcPct val="90000"/>
              </a:lnSpc>
              <a:buFont typeface="Arial"/>
              <a:buChar char="•"/>
            </a:pPr>
            <a:endParaRPr lang="en-US" sz="3000" dirty="0">
              <a:solidFill>
                <a:srgbClr val="595959"/>
              </a:solidFill>
            </a:endParaRPr>
          </a:p>
          <a:p>
            <a:pPr marL="457160" indent="-457160">
              <a:lnSpc>
                <a:spcPct val="90000"/>
              </a:lnSpc>
              <a:buFont typeface="Arial"/>
              <a:buChar char="•"/>
            </a:pPr>
            <a:r>
              <a:rPr lang="en-US" sz="3000" b="1" dirty="0">
                <a:solidFill>
                  <a:srgbClr val="595959"/>
                </a:solidFill>
              </a:rPr>
              <a:t>Facebook:</a:t>
            </a:r>
            <a:r>
              <a:rPr lang="en-US" sz="3000" b="1" dirty="0">
                <a:solidFill>
                  <a:srgbClr val="595959"/>
                </a:solidFill>
              </a:rPr>
              <a:t/>
            </a:r>
            <a:br>
              <a:rPr lang="en-US" sz="3000" b="1" dirty="0">
                <a:solidFill>
                  <a:srgbClr val="595959"/>
                </a:solidFill>
              </a:rPr>
            </a:br>
            <a:r>
              <a:rPr lang="en-US" sz="3000" dirty="0">
                <a:solidFill>
                  <a:srgbClr val="595959"/>
                </a:solidFill>
              </a:rPr>
              <a:t>https</a:t>
            </a:r>
            <a:r>
              <a:rPr lang="en-US" sz="3000" dirty="0">
                <a:solidFill>
                  <a:srgbClr val="595959"/>
                </a:solidFill>
              </a:rPr>
              <a:t>://</a:t>
            </a:r>
            <a:r>
              <a:rPr lang="en-US" sz="3000" dirty="0" err="1">
                <a:solidFill>
                  <a:srgbClr val="595959"/>
                </a:solidFill>
              </a:rPr>
              <a:t>www.facebook.com</a:t>
            </a:r>
            <a:r>
              <a:rPr lang="en-US" sz="3000" dirty="0">
                <a:solidFill>
                  <a:srgbClr val="595959"/>
                </a:solidFill>
              </a:rPr>
              <a:t>/</a:t>
            </a:r>
            <a:r>
              <a:rPr lang="en-US" sz="3000" dirty="0" err="1">
                <a:solidFill>
                  <a:srgbClr val="595959"/>
                </a:solidFill>
              </a:rPr>
              <a:t>agilakontrakt</a:t>
            </a:r>
            <a:r>
              <a:rPr lang="en-US" sz="3000" dirty="0">
                <a:solidFill>
                  <a:srgbClr val="595959"/>
                </a:solidFill>
              </a:rPr>
              <a:t>/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1522152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rgbClr val="595959"/>
                </a:solidFill>
              </a:rPr>
              <a:t>Intresserad av mer?</a:t>
            </a:r>
            <a:endParaRPr lang="sv-SE" sz="8000" dirty="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ila-kontrakt-symbol-mediu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65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462279" y="-347699"/>
            <a:ext cx="13429826" cy="1422402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378" tIns="71689" rIns="143378" bIns="71689" rtlCol="0" anchor="ctr"/>
          <a:lstStyle/>
          <a:p>
            <a:pPr algn="ctr"/>
            <a:endParaRPr lang="en-US"/>
          </a:p>
        </p:txBody>
      </p:sp>
      <p:pic>
        <p:nvPicPr>
          <p:cNvPr id="17" name="Picture 16" descr="agila-kontrakt-symbol-medi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49" y="87679"/>
            <a:ext cx="858843" cy="860582"/>
          </a:xfrm>
          <a:prstGeom prst="rect">
            <a:avLst/>
          </a:prstGeom>
        </p:spPr>
      </p:pic>
      <p:pic>
        <p:nvPicPr>
          <p:cNvPr id="3" name="Picture 2" descr="Skärmavbild 2017-09-27 kl. 09.55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5" y="1454973"/>
            <a:ext cx="8749190" cy="34726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66161" y="4906458"/>
            <a:ext cx="6145101" cy="483332"/>
          </a:xfrm>
          <a:prstGeom prst="rect">
            <a:avLst/>
          </a:prstGeom>
          <a:noFill/>
        </p:spPr>
        <p:txBody>
          <a:bodyPr wrap="none" lIns="143378" tIns="71689" rIns="143378" bIns="71689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för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utvärdering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leverantör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code camp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8120" y="8769398"/>
            <a:ext cx="1751495" cy="483332"/>
          </a:xfrm>
          <a:prstGeom prst="rect">
            <a:avLst/>
          </a:prstGeom>
          <a:noFill/>
        </p:spPr>
        <p:txBody>
          <a:bodyPr wrap="none" lIns="143378" tIns="71689" rIns="143378" bIns="71689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Agilt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nätverk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3" descr="Skärmavbild 2017-09-27 kl. 10.39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9" y="5896383"/>
            <a:ext cx="4248085" cy="28705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29813" y="4894870"/>
            <a:ext cx="2227261" cy="483332"/>
          </a:xfrm>
          <a:prstGeom prst="rect">
            <a:avLst/>
          </a:prstGeom>
          <a:noFill/>
        </p:spPr>
        <p:txBody>
          <a:bodyPr wrap="none" lIns="143378" tIns="71689" rIns="143378" bIns="71689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3-minutersfilmer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4795" y="8672929"/>
            <a:ext cx="3265792" cy="821887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Konferensen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Lyckade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upphandlingar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pic>
        <p:nvPicPr>
          <p:cNvPr id="27" name="Picture 26" descr="Skärmavbild 2017-09-27 kl. 10.46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9" y="3143312"/>
            <a:ext cx="2497318" cy="1646704"/>
          </a:xfrm>
          <a:prstGeom prst="rect">
            <a:avLst/>
          </a:prstGeom>
        </p:spPr>
      </p:pic>
      <p:pic>
        <p:nvPicPr>
          <p:cNvPr id="28" name="Picture 27" descr="Skärmavbild 2017-09-27 kl. 10.48.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15" y="5747636"/>
            <a:ext cx="4188081" cy="29252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66758" y="8727065"/>
            <a:ext cx="4297318" cy="483332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Certifierad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Agil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beställarutbildning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9" descr="Skärmavbild 2017-09-27 kl. 10.48.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24" y="6467856"/>
            <a:ext cx="3114474" cy="1865858"/>
          </a:xfrm>
          <a:prstGeom prst="rect">
            <a:avLst/>
          </a:prstGeom>
        </p:spPr>
      </p:pic>
      <p:pic>
        <p:nvPicPr>
          <p:cNvPr id="31" name="Picture 30" descr="Skärmavbild 2017-09-27 kl. 10.47.5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32" y="1454973"/>
            <a:ext cx="2465154" cy="167281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70865" y="-110808"/>
            <a:ext cx="11521440" cy="1308312"/>
          </a:xfrm>
          <a:prstGeom prst="rect">
            <a:avLst/>
          </a:prstGeom>
          <a:effectLst/>
        </p:spPr>
        <p:txBody>
          <a:bodyPr vert="horz" lIns="128005" tIns="64003" rIns="128005" bIns="64003" rtlCol="0" anchor="ctr">
            <a:noAutofit/>
          </a:bodyPr>
          <a:lstStyle>
            <a:lvl1pPr algn="ctr" defTabSz="640025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bg1"/>
                </a:solidFill>
              </a:rPr>
              <a:t>Mer om </a:t>
            </a:r>
            <a:r>
              <a:rPr lang="sv-SE" sz="3600" dirty="0" err="1" smtClean="0">
                <a:solidFill>
                  <a:schemeClr val="bg1"/>
                </a:solidFill>
              </a:rPr>
              <a:t>Agil</a:t>
            </a:r>
            <a:r>
              <a:rPr lang="sv-SE" sz="3600" dirty="0" smtClean="0">
                <a:solidFill>
                  <a:schemeClr val="bg1"/>
                </a:solidFill>
              </a:rPr>
              <a:t> upphandling med </a:t>
            </a:r>
            <a:r>
              <a:rPr lang="sv-SE" sz="3600" dirty="0" err="1" smtClean="0">
                <a:solidFill>
                  <a:schemeClr val="bg1"/>
                </a:solidFill>
              </a:rPr>
              <a:t>Agila</a:t>
            </a:r>
            <a:r>
              <a:rPr lang="sv-SE" sz="3600" dirty="0" smtClean="0">
                <a:solidFill>
                  <a:schemeClr val="bg1"/>
                </a:solidFill>
              </a:rPr>
              <a:t> kontrakt</a:t>
            </a: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6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RISP_MIA_011_ORGINAL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38" y="3829763"/>
            <a:ext cx="8737476" cy="5828411"/>
          </a:xfrm>
          <a:prstGeom prst="rect">
            <a:avLst/>
          </a:prstGeom>
        </p:spPr>
      </p:pic>
      <p:pic>
        <p:nvPicPr>
          <p:cNvPr id="17" name="Picture 16" descr="patrik-mattias-s-hal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1" y="4464819"/>
            <a:ext cx="2890912" cy="41595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242705" y="6080628"/>
            <a:ext cx="13105323" cy="273072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22000"/>
                </a:schemeClr>
              </a:gs>
              <a:gs pos="35000">
                <a:schemeClr val="accent6">
                  <a:tint val="37000"/>
                  <a:satMod val="300000"/>
                  <a:alpha val="22000"/>
                </a:schemeClr>
              </a:gs>
              <a:gs pos="73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6749" y="1478966"/>
            <a:ext cx="10692745" cy="1074387"/>
          </a:xfrm>
          <a:prstGeom prst="rect">
            <a:avLst/>
          </a:prstGeom>
          <a:noFill/>
          <a:effectLst/>
        </p:spPr>
        <p:txBody>
          <a:bodyPr wrap="square" lIns="128005" tIns="64003" rIns="128005" bIns="640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700" dirty="0" err="1" smtClean="0">
                <a:solidFill>
                  <a:srgbClr val="595959"/>
                </a:solidFill>
              </a:rPr>
              <a:t>Bli</a:t>
            </a:r>
            <a:r>
              <a:rPr lang="en-US" sz="6700" dirty="0" smtClean="0">
                <a:solidFill>
                  <a:srgbClr val="595959"/>
                </a:solidFill>
              </a:rPr>
              <a:t> </a:t>
            </a:r>
            <a:r>
              <a:rPr lang="en-US" sz="6700" dirty="0" err="1" smtClean="0">
                <a:solidFill>
                  <a:srgbClr val="595959"/>
                </a:solidFill>
              </a:rPr>
              <a:t>Certifierad</a:t>
            </a:r>
            <a:r>
              <a:rPr lang="en-US" sz="6700" dirty="0" smtClean="0">
                <a:solidFill>
                  <a:srgbClr val="595959"/>
                </a:solidFill>
              </a:rPr>
              <a:t> </a:t>
            </a:r>
            <a:r>
              <a:rPr lang="en-US" sz="6700" dirty="0" err="1">
                <a:solidFill>
                  <a:srgbClr val="595959"/>
                </a:solidFill>
              </a:rPr>
              <a:t>Agil</a:t>
            </a:r>
            <a:r>
              <a:rPr lang="en-US" sz="6700" dirty="0">
                <a:solidFill>
                  <a:srgbClr val="595959"/>
                </a:solidFill>
              </a:rPr>
              <a:t> </a:t>
            </a:r>
            <a:r>
              <a:rPr lang="en-US" sz="6700" dirty="0" err="1">
                <a:solidFill>
                  <a:srgbClr val="595959"/>
                </a:solidFill>
              </a:rPr>
              <a:t>Beställare</a:t>
            </a:r>
            <a:endParaRPr lang="en-US" sz="67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7708" y="2892085"/>
            <a:ext cx="7445606" cy="3145467"/>
          </a:xfrm>
          <a:prstGeom prst="rect">
            <a:avLst/>
          </a:prstGeom>
          <a:noFill/>
        </p:spPr>
        <p:txBody>
          <a:bodyPr wrap="square" lIns="128005" tIns="64003" rIns="128005" bIns="64003" rtlCol="0">
            <a:spAutoFit/>
          </a:bodyPr>
          <a:lstStyle/>
          <a:p>
            <a:pPr marL="400016" indent="-400016">
              <a:buFont typeface="Arial"/>
              <a:buChar char="•"/>
            </a:pPr>
            <a:r>
              <a:rPr lang="sv-SE" sz="2800" dirty="0">
                <a:solidFill>
                  <a:srgbClr val="595959"/>
                </a:solidFill>
              </a:rPr>
              <a:t>Bygg din mognad som beställare</a:t>
            </a:r>
            <a:endParaRPr lang="sv-SE" sz="2800" dirty="0">
              <a:solidFill>
                <a:srgbClr val="595959"/>
              </a:solidFill>
            </a:endParaRPr>
          </a:p>
          <a:p>
            <a:pPr marL="400016" indent="-400016">
              <a:buFont typeface="Arial"/>
              <a:buChar char="•"/>
            </a:pPr>
            <a:endParaRPr lang="sv-SE" sz="2800" dirty="0">
              <a:solidFill>
                <a:srgbClr val="595959"/>
              </a:solidFill>
            </a:endParaRPr>
          </a:p>
          <a:p>
            <a:pPr marL="400016" indent="-400016">
              <a:buFont typeface="Arial"/>
              <a:buChar char="•"/>
            </a:pPr>
            <a:r>
              <a:rPr lang="sv-SE" sz="2800" dirty="0">
                <a:solidFill>
                  <a:srgbClr val="595959"/>
                </a:solidFill>
              </a:rPr>
              <a:t>Lär dig leda en väl fungerande Agil upphandling inom ramen för LOU</a:t>
            </a:r>
            <a:br>
              <a:rPr lang="sv-SE" sz="2800" dirty="0">
                <a:solidFill>
                  <a:srgbClr val="595959"/>
                </a:solidFill>
              </a:rPr>
            </a:br>
            <a:endParaRPr lang="sv-SE" sz="2800" dirty="0">
              <a:solidFill>
                <a:srgbClr val="595959"/>
              </a:solidFill>
            </a:endParaRPr>
          </a:p>
          <a:p>
            <a:pPr marL="400016" indent="-400016">
              <a:buFont typeface="Arial"/>
              <a:buChar char="•"/>
            </a:pPr>
            <a:r>
              <a:rPr lang="sv-SE" sz="2800" dirty="0">
                <a:solidFill>
                  <a:srgbClr val="595959"/>
                </a:solidFill>
              </a:rPr>
              <a:t>Skapa förutsättningar för att lyckas jobba </a:t>
            </a:r>
            <a:r>
              <a:rPr lang="sv-SE" sz="2800" dirty="0">
                <a:solidFill>
                  <a:srgbClr val="595959"/>
                </a:solidFill>
              </a:rPr>
              <a:t>Agilt</a:t>
            </a:r>
            <a:endParaRPr lang="sv-SE" sz="2800" dirty="0">
              <a:solidFill>
                <a:srgbClr val="595959"/>
              </a:solidFill>
            </a:endParaRPr>
          </a:p>
          <a:p>
            <a:pPr marL="400016" indent="-400016">
              <a:buFont typeface="Arial"/>
              <a:buChar char="•"/>
            </a:pP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72163" y="8477952"/>
            <a:ext cx="16335882" cy="1254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5" tIns="64003" rIns="128005" bIns="64003"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309955" y="8791033"/>
            <a:ext cx="8961120" cy="972899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500" dirty="0">
                <a:solidFill>
                  <a:srgbClr val="000000"/>
                </a:solidFill>
              </a:rPr>
              <a:t>mia.kolmodin@crisp.se</a:t>
            </a:r>
            <a:endParaRPr lang="sv-SE" sz="2500" dirty="0">
              <a:solidFill>
                <a:srgbClr val="000000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2128833" y="8782527"/>
            <a:ext cx="8961120" cy="972899"/>
          </a:xfrm>
          <a:prstGeom prst="rect">
            <a:avLst/>
          </a:prstGeom>
        </p:spPr>
        <p:txBody>
          <a:bodyPr vert="horz" lIns="128005" tIns="64003" rIns="128005" bIns="6400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500" dirty="0">
                <a:solidFill>
                  <a:srgbClr val="000000"/>
                </a:solidFill>
              </a:rPr>
              <a:t>mattias.skarin@crisp.se</a:t>
            </a:r>
            <a:endParaRPr lang="sv-SE" sz="25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504" y="6082092"/>
            <a:ext cx="6468579" cy="1631210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 smtClean="0">
                <a:solidFill>
                  <a:srgbClr val="595959"/>
                </a:solidFill>
              </a:rPr>
              <a:t>Boka</a:t>
            </a:r>
            <a:r>
              <a:rPr lang="en-US" b="1" dirty="0" smtClean="0">
                <a:solidFill>
                  <a:srgbClr val="595959"/>
                </a:solidFill>
              </a:rPr>
              <a:t> en intern </a:t>
            </a:r>
            <a:r>
              <a:rPr lang="en-US" b="1" dirty="0" err="1" smtClean="0">
                <a:solidFill>
                  <a:srgbClr val="595959"/>
                </a:solidFill>
              </a:rPr>
              <a:t>utbildning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på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ert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företag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eller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anmäl</a:t>
            </a:r>
            <a:r>
              <a:rPr lang="en-US" b="1" dirty="0" smtClean="0">
                <a:solidFill>
                  <a:srgbClr val="595959"/>
                </a:solidFill>
              </a:rPr>
              <a:t> dig </a:t>
            </a:r>
            <a:r>
              <a:rPr lang="en-US" b="1" dirty="0" err="1" smtClean="0">
                <a:solidFill>
                  <a:srgbClr val="595959"/>
                </a:solidFill>
              </a:rPr>
              <a:t>på</a:t>
            </a:r>
            <a:r>
              <a:rPr lang="en-US" b="1" dirty="0" smtClean="0">
                <a:solidFill>
                  <a:srgbClr val="595959"/>
                </a:solidFill>
              </a:rPr>
              <a:t> en </a:t>
            </a:r>
            <a:r>
              <a:rPr lang="en-US" b="1" dirty="0" err="1" smtClean="0">
                <a:solidFill>
                  <a:srgbClr val="595959"/>
                </a:solidFill>
              </a:rPr>
              <a:t>öppen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kurs</a:t>
            </a:r>
            <a:r>
              <a:rPr lang="en-US" b="1" dirty="0" smtClean="0">
                <a:solidFill>
                  <a:srgbClr val="595959"/>
                </a:solidFill>
              </a:rPr>
              <a:t>. </a:t>
            </a:r>
            <a:r>
              <a:rPr lang="en-US" b="1" dirty="0" err="1" smtClean="0">
                <a:solidFill>
                  <a:srgbClr val="595959"/>
                </a:solidFill>
              </a:rPr>
              <a:t>Läs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mer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på</a:t>
            </a:r>
            <a:r>
              <a:rPr lang="en-US" b="1" dirty="0" smtClean="0">
                <a:solidFill>
                  <a:srgbClr val="595959"/>
                </a:solidFill>
              </a:rPr>
              <a:t>:</a:t>
            </a:r>
            <a:endParaRPr lang="en-US" b="1" dirty="0" smtClean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crisp.se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kurser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kurstyper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certifierad-agil-bestallare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gila-kontrakt-symbol-mediu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18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25" y="956875"/>
            <a:ext cx="11521440" cy="2240282"/>
          </a:xfrm>
          <a:effectLst/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6000" dirty="0">
                <a:solidFill>
                  <a:srgbClr val="595959"/>
                </a:solidFill>
              </a:rPr>
              <a:t>Traditionell</a:t>
            </a:r>
            <a:r>
              <a:rPr lang="sv-SE" sz="4400" dirty="0">
                <a:solidFill>
                  <a:srgbClr val="595959"/>
                </a:solidFill>
              </a:rPr>
              <a:t> </a:t>
            </a:r>
            <a:r>
              <a:rPr lang="sv-SE" sz="2800" dirty="0">
                <a:solidFill>
                  <a:srgbClr val="595959"/>
                </a:solidFill>
              </a:rPr>
              <a:t>vs </a:t>
            </a:r>
            <a:r>
              <a:rPr lang="sv-SE" sz="6000" dirty="0">
                <a:solidFill>
                  <a:srgbClr val="595959"/>
                </a:solidFill>
              </a:rPr>
              <a:t>Agil upphandling </a:t>
            </a:r>
            <a:r>
              <a:rPr lang="sv-SE" sz="4400" dirty="0">
                <a:solidFill>
                  <a:srgbClr val="595959"/>
                </a:solidFill>
              </a:rPr>
              <a:t/>
            </a:r>
            <a:br>
              <a:rPr lang="sv-SE" sz="4400" dirty="0">
                <a:solidFill>
                  <a:srgbClr val="595959"/>
                </a:solidFill>
              </a:rPr>
            </a:br>
            <a:r>
              <a:rPr lang="sv-SE" sz="2800" dirty="0">
                <a:solidFill>
                  <a:srgbClr val="595959"/>
                </a:solidFill>
              </a:rPr>
              <a:t>även inom LOU</a:t>
            </a:r>
            <a:endParaRPr lang="sv-SE" sz="28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54378" y="3985932"/>
            <a:ext cx="5067271" cy="6336348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rgbClr val="595959"/>
                </a:solidFill>
              </a:rPr>
              <a:t>Kravställa lösning i detalj (hoppas vi inte missar ngt...</a:t>
            </a:r>
            <a:r>
              <a:rPr lang="sv-SE" sz="2400" dirty="0">
                <a:solidFill>
                  <a:srgbClr val="595959"/>
                </a:solidFill>
              </a:rPr>
              <a:t>)</a:t>
            </a:r>
            <a:endParaRPr lang="sv-SE" sz="2400" dirty="0">
              <a:solidFill>
                <a:srgbClr val="595959"/>
              </a:solidFill>
            </a:endParaRPr>
          </a:p>
          <a:p>
            <a:r>
              <a:rPr lang="sv-SE" sz="2400" dirty="0">
                <a:solidFill>
                  <a:srgbClr val="595959"/>
                </a:solidFill>
              </a:rPr>
              <a:t>Välja leverantör utifrån lägsta pris </a:t>
            </a:r>
            <a:r>
              <a:rPr lang="sv-SE" sz="2400" dirty="0">
                <a:solidFill>
                  <a:srgbClr val="595959"/>
                </a:solidFill>
              </a:rPr>
              <a:t>och </a:t>
            </a:r>
            <a:r>
              <a:rPr lang="sv-SE" sz="2400" dirty="0">
                <a:solidFill>
                  <a:srgbClr val="595959"/>
                </a:solidFill>
              </a:rPr>
              <a:t>en </a:t>
            </a:r>
            <a:r>
              <a:rPr lang="sv-SE" sz="2400" dirty="0">
                <a:solidFill>
                  <a:srgbClr val="595959"/>
                </a:solidFill>
              </a:rPr>
              <a:t>produktdemo.</a:t>
            </a:r>
            <a:endParaRPr lang="sv-SE" sz="2400" dirty="0">
              <a:solidFill>
                <a:srgbClr val="595959"/>
              </a:solidFill>
            </a:endParaRPr>
          </a:p>
          <a:p>
            <a:endParaRPr lang="sv-SE" sz="2400" dirty="0">
              <a:solidFill>
                <a:srgbClr val="595959"/>
              </a:solidFill>
            </a:endParaRPr>
          </a:p>
          <a:p>
            <a:endParaRPr lang="sv-SE" sz="2400" dirty="0">
              <a:solidFill>
                <a:srgbClr val="59595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4378" y="3197157"/>
            <a:ext cx="5067271" cy="6336348"/>
          </a:xfrm>
          <a:prstGeom prst="rect">
            <a:avLst/>
          </a:prstGeom>
        </p:spPr>
        <p:txBody>
          <a:bodyPr vert="horz" lIns="128005" tIns="64003" rIns="128005" bIns="64003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100" b="1" dirty="0">
                <a:solidFill>
                  <a:srgbClr val="595959"/>
                </a:solidFill>
              </a:rPr>
              <a:t>Traditionell upphandling</a:t>
            </a:r>
            <a:endParaRPr lang="sv-SE" sz="3100" b="1" dirty="0">
              <a:solidFill>
                <a:srgbClr val="595959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785320" y="3985932"/>
            <a:ext cx="5067271" cy="6336348"/>
          </a:xfrm>
          <a:prstGeom prst="rect">
            <a:avLst/>
          </a:prstGeom>
        </p:spPr>
        <p:txBody>
          <a:bodyPr vert="horz" lIns="128005" tIns="64003" rIns="128005" bIns="64003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rgbClr val="595959"/>
                </a:solidFill>
              </a:rPr>
              <a:t>Kravställa utifrån behov och mätbara effektmål</a:t>
            </a:r>
          </a:p>
          <a:p>
            <a:r>
              <a:rPr lang="sv-SE" sz="2400" dirty="0">
                <a:solidFill>
                  <a:srgbClr val="595959"/>
                </a:solidFill>
              </a:rPr>
              <a:t>Välja leverantör utifrån förmågor</a:t>
            </a:r>
          </a:p>
          <a:p>
            <a:endParaRPr lang="sv-SE" sz="2400" dirty="0">
              <a:solidFill>
                <a:srgbClr val="595959"/>
              </a:solidFill>
            </a:endParaRPr>
          </a:p>
          <a:p>
            <a:endParaRPr lang="sv-SE" sz="2400" dirty="0">
              <a:solidFill>
                <a:srgbClr val="595959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785320" y="3197157"/>
            <a:ext cx="5067271" cy="6336348"/>
          </a:xfrm>
          <a:prstGeom prst="rect">
            <a:avLst/>
          </a:prstGeom>
        </p:spPr>
        <p:txBody>
          <a:bodyPr vert="horz" lIns="128005" tIns="64003" rIns="128005" bIns="64003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100" b="1" dirty="0">
                <a:solidFill>
                  <a:srgbClr val="595959"/>
                </a:solidFill>
              </a:rPr>
              <a:t>Agil upphandling</a:t>
            </a:r>
            <a:endParaRPr lang="sv-SE" sz="3100" b="1" dirty="0">
              <a:solidFill>
                <a:srgbClr val="595959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04512" y="5922694"/>
            <a:ext cx="1628683" cy="657386"/>
          </a:xfrm>
          <a:prstGeom prst="downArrow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54378" y="6638458"/>
            <a:ext cx="5635066" cy="6295453"/>
          </a:xfrm>
          <a:prstGeom prst="rect">
            <a:avLst/>
          </a:prstGeom>
        </p:spPr>
        <p:txBody>
          <a:bodyPr vert="horz" lIns="128005" tIns="64003" rIns="128005" bIns="64003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rgbClr val="595959"/>
                </a:solidFill>
              </a:rPr>
              <a:t>Ger en dyrare lösning </a:t>
            </a:r>
          </a:p>
          <a:p>
            <a:r>
              <a:rPr lang="sv-SE" sz="2400" dirty="0">
                <a:solidFill>
                  <a:srgbClr val="595959"/>
                </a:solidFill>
              </a:rPr>
              <a:t>Liten förmåga att förändra krav</a:t>
            </a:r>
          </a:p>
          <a:p>
            <a:r>
              <a:rPr lang="sv-SE" sz="2400" dirty="0">
                <a:solidFill>
                  <a:srgbClr val="595959"/>
                </a:solidFill>
              </a:rPr>
              <a:t>Lång utvecklingstid</a:t>
            </a:r>
          </a:p>
          <a:p>
            <a:r>
              <a:rPr lang="sv-SE" sz="2400" dirty="0">
                <a:solidFill>
                  <a:srgbClr val="595959"/>
                </a:solidFill>
              </a:rPr>
              <a:t>Frustrerade medarbetar och användare</a:t>
            </a:r>
            <a:endParaRPr lang="sv-SE" sz="2400" dirty="0">
              <a:solidFill>
                <a:srgbClr val="595959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561041" y="5922694"/>
            <a:ext cx="1628683" cy="657386"/>
          </a:xfrm>
          <a:prstGeom prst="downArrow">
            <a:avLst/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10907" y="6632328"/>
            <a:ext cx="6248445" cy="6336348"/>
          </a:xfrm>
          <a:prstGeom prst="rect">
            <a:avLst/>
          </a:prstGeom>
        </p:spPr>
        <p:txBody>
          <a:bodyPr vert="horz" lIns="128005" tIns="64003" rIns="128005" bIns="64003" rtlCol="0">
            <a:noAutofit/>
          </a:bodyPr>
          <a:lstStyle>
            <a:lvl1pPr marL="480060" indent="-48006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64008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64008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64008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rgbClr val="595959"/>
                </a:solidFill>
              </a:rPr>
              <a:t>Snabb ROI</a:t>
            </a:r>
          </a:p>
          <a:p>
            <a:r>
              <a:rPr lang="sv-SE" sz="2400" dirty="0">
                <a:solidFill>
                  <a:srgbClr val="595959"/>
                </a:solidFill>
              </a:rPr>
              <a:t>En lösning baserad på riktiga behov</a:t>
            </a:r>
          </a:p>
          <a:p>
            <a:r>
              <a:rPr lang="sv-SE" sz="2400" dirty="0">
                <a:solidFill>
                  <a:srgbClr val="595959"/>
                </a:solidFill>
              </a:rPr>
              <a:t>En lärande process utifrån mätbara mål</a:t>
            </a:r>
          </a:p>
          <a:p>
            <a:r>
              <a:rPr lang="sv-SE" sz="2400" dirty="0">
                <a:solidFill>
                  <a:srgbClr val="595959"/>
                </a:solidFill>
              </a:rPr>
              <a:t>Billigare lösning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99038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441372" y="3497253"/>
            <a:ext cx="4245422" cy="18078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5" tIns="64003" rIns="128005" bIns="64003" spcCol="0"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216" y="6010089"/>
            <a:ext cx="2512460" cy="36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96492"/>
            <a:ext cx="11521440" cy="1600200"/>
          </a:xfrm>
          <a:effectLst/>
        </p:spPr>
        <p:txBody>
          <a:bodyPr>
            <a:noAutofit/>
          </a:bodyPr>
          <a:lstStyle/>
          <a:p>
            <a:r>
              <a:rPr lang="sv-SE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Traditionella </a:t>
            </a:r>
            <a:r>
              <a:rPr lang="sv-SE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kontrakt skapar</a:t>
            </a:r>
            <a:br>
              <a:rPr lang="sv-SE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skilda incitament</a:t>
            </a:r>
            <a:endParaRPr lang="sv-SE" sz="5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7615" y="3661585"/>
            <a:ext cx="3791172" cy="1329585"/>
          </a:xfrm>
          <a:prstGeom prst="rect">
            <a:avLst/>
          </a:prstGeom>
          <a:noFill/>
        </p:spPr>
        <p:txBody>
          <a:bodyPr wrap="square" lIns="128005" tIns="64003" rIns="128005" bIns="64003" rtlCol="0">
            <a:spAutoFit/>
          </a:bodyPr>
          <a:lstStyle/>
          <a:p>
            <a:pPr algn="l"/>
            <a:r>
              <a:rPr lang="sv-SE" sz="3900" b="1" dirty="0">
                <a:solidFill>
                  <a:schemeClr val="bg1"/>
                </a:solidFill>
              </a:rPr>
              <a:t>Kundens</a:t>
            </a:r>
          </a:p>
          <a:p>
            <a:pPr algn="l"/>
            <a:r>
              <a:rPr lang="sv-SE" sz="3900" b="1" dirty="0">
                <a:solidFill>
                  <a:schemeClr val="bg1"/>
                </a:solidFill>
              </a:rPr>
              <a:t>incitament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756098" y="3460259"/>
            <a:ext cx="3567998" cy="1877833"/>
          </a:xfrm>
          <a:prstGeom prst="wedgeRoundRectCallout">
            <a:avLst>
              <a:gd name="adj1" fmla="val 45835"/>
              <a:gd name="adj2" fmla="val 83664"/>
              <a:gd name="adj3" fmla="val 16667"/>
            </a:avLst>
          </a:prstGeom>
          <a:solidFill>
            <a:srgbClr val="CF413D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4100" b="1" dirty="0">
                <a:solidFill>
                  <a:schemeClr val="bg1"/>
                </a:solidFill>
                <a:latin typeface="Calibri"/>
                <a:cs typeface="Calibri"/>
              </a:rPr>
              <a:t>Vart tog mina</a:t>
            </a:r>
          </a:p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4100" b="1" dirty="0">
                <a:solidFill>
                  <a:schemeClr val="bg1"/>
                </a:solidFill>
                <a:latin typeface="Calibri"/>
                <a:cs typeface="Calibri"/>
              </a:rPr>
              <a:t>behov vägen?</a:t>
            </a:r>
            <a:endParaRPr lang="sv-SE" sz="41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19800000">
            <a:off x="10181496" y="3526812"/>
            <a:ext cx="2099983" cy="10884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41370" y="5364978"/>
            <a:ext cx="4245422" cy="18078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5" tIns="64003" rIns="128005" bIns="64003" spcCol="0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657613" y="5599318"/>
            <a:ext cx="3791172" cy="1329585"/>
          </a:xfrm>
          <a:prstGeom prst="rect">
            <a:avLst/>
          </a:prstGeom>
          <a:noFill/>
        </p:spPr>
        <p:txBody>
          <a:bodyPr wrap="square" lIns="128005" tIns="64003" rIns="128005" bIns="64003" rtlCol="0">
            <a:spAutoFit/>
          </a:bodyPr>
          <a:lstStyle/>
          <a:p>
            <a:pPr algn="l"/>
            <a:r>
              <a:rPr lang="sv-SE" sz="3900" b="1" dirty="0">
                <a:solidFill>
                  <a:schemeClr val="bg1"/>
                </a:solidFill>
              </a:rPr>
              <a:t>Leverantörens incitament</a:t>
            </a:r>
          </a:p>
        </p:txBody>
      </p:sp>
      <p:sp>
        <p:nvSpPr>
          <p:cNvPr id="57" name="Right Arrow 56"/>
          <p:cNvSpPr/>
          <p:nvPr/>
        </p:nvSpPr>
        <p:spPr bwMode="auto">
          <a:xfrm rot="1800000">
            <a:off x="10181496" y="5986112"/>
            <a:ext cx="2099983" cy="10884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9242" y="8519527"/>
            <a:ext cx="1598705" cy="47704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Användare</a:t>
            </a:r>
            <a:endParaRPr lang="sv-S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279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52" grpId="0" animBg="1"/>
      <p:bldP spid="55" grpId="0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6" y="1151791"/>
            <a:ext cx="12649200" cy="1600200"/>
          </a:xfrm>
          <a:effectLst/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595959"/>
                </a:solidFill>
              </a:rPr>
              <a:t>Exemel på gemensamt incitament</a:t>
            </a:r>
            <a:br>
              <a:rPr lang="sv-SE" dirty="0" smtClean="0">
                <a:solidFill>
                  <a:srgbClr val="595959"/>
                </a:solidFill>
              </a:rPr>
            </a:br>
            <a:r>
              <a:rPr lang="sv-SE" dirty="0" smtClean="0">
                <a:solidFill>
                  <a:srgbClr val="595959"/>
                </a:solidFill>
              </a:rPr>
              <a:t>att lyckas i tid</a:t>
            </a:r>
            <a:endParaRPr lang="sv-SE" dirty="0">
              <a:solidFill>
                <a:srgbClr val="595959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253737" y="3538273"/>
            <a:ext cx="5342994" cy="4548242"/>
            <a:chOff x="1187624" y="1916832"/>
            <a:chExt cx="3816424" cy="3248744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1187624" y="1916832"/>
              <a:ext cx="0" cy="32403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1187624" y="5157192"/>
              <a:ext cx="3816424" cy="8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Freeform 16"/>
          <p:cNvSpPr/>
          <p:nvPr/>
        </p:nvSpPr>
        <p:spPr bwMode="auto">
          <a:xfrm>
            <a:off x="2354550" y="4243955"/>
            <a:ext cx="4738125" cy="3764770"/>
          </a:xfrm>
          <a:custGeom>
            <a:avLst/>
            <a:gdLst>
              <a:gd name="connsiteX0" fmla="*/ 0 w 3558989"/>
              <a:gd name="connsiteY0" fmla="*/ 2761129 h 2761129"/>
              <a:gd name="connsiteX1" fmla="*/ 268942 w 3558989"/>
              <a:gd name="connsiteY1" fmla="*/ 1667435 h 2761129"/>
              <a:gd name="connsiteX2" fmla="*/ 672353 w 3558989"/>
              <a:gd name="connsiteY2" fmla="*/ 699247 h 2761129"/>
              <a:gd name="connsiteX3" fmla="*/ 1479177 w 3558989"/>
              <a:gd name="connsiteY3" fmla="*/ 295835 h 2761129"/>
              <a:gd name="connsiteX4" fmla="*/ 3558989 w 3558989"/>
              <a:gd name="connsiteY4" fmla="*/ 0 h 276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989" h="2761129">
                <a:moveTo>
                  <a:pt x="0" y="2761129"/>
                </a:moveTo>
                <a:cubicBezTo>
                  <a:pt x="78441" y="2386105"/>
                  <a:pt x="156883" y="2011082"/>
                  <a:pt x="268942" y="1667435"/>
                </a:cubicBezTo>
                <a:cubicBezTo>
                  <a:pt x="381001" y="1323788"/>
                  <a:pt x="470647" y="927847"/>
                  <a:pt x="672353" y="699247"/>
                </a:cubicBezTo>
                <a:cubicBezTo>
                  <a:pt x="874059" y="470647"/>
                  <a:pt x="998071" y="412376"/>
                  <a:pt x="1479177" y="295835"/>
                </a:cubicBezTo>
                <a:cubicBezTo>
                  <a:pt x="1960283" y="179294"/>
                  <a:pt x="2759636" y="89647"/>
                  <a:pt x="3558989" y="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626" y="3267450"/>
            <a:ext cx="878672" cy="437033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2000" dirty="0"/>
              <a:t>Värde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0423" y="8074779"/>
            <a:ext cx="577107" cy="437033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2000" dirty="0"/>
              <a:t>Tid</a:t>
            </a:r>
          </a:p>
        </p:txBody>
      </p:sp>
      <p:pic>
        <p:nvPicPr>
          <p:cNvPr id="1032" name="Picture 8" descr="C:\Users\mattias\AppData\Local\Microsoft\Windows\Temporary Internet Files\Content.IE5\EODLLJMD\MC9004396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940" y="4779617"/>
            <a:ext cx="2039302" cy="1187695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/>
          <p:nvPr/>
        </p:nvCxnSpPr>
        <p:spPr bwMode="auto">
          <a:xfrm>
            <a:off x="5580506" y="3670693"/>
            <a:ext cx="0" cy="44356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8086564" y="4182444"/>
            <a:ext cx="3849237" cy="1421918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pPr algn="l"/>
            <a:r>
              <a:rPr lang="sv-SE" sz="2800" b="1" dirty="0">
                <a:solidFill>
                  <a:srgbClr val="595959"/>
                </a:solidFill>
              </a:rPr>
              <a:t>”Money for nothing”</a:t>
            </a:r>
          </a:p>
          <a:p>
            <a:pPr algn="l"/>
            <a:r>
              <a:rPr lang="sv-SE" sz="2800" b="1" dirty="0">
                <a:solidFill>
                  <a:srgbClr val="595959"/>
                </a:solidFill>
              </a:rPr>
              <a:t>80% tillfaller Kund</a:t>
            </a:r>
          </a:p>
          <a:p>
            <a:pPr algn="l"/>
            <a:r>
              <a:rPr lang="sv-SE" sz="2800" b="1" dirty="0">
                <a:solidFill>
                  <a:srgbClr val="595959"/>
                </a:solidFill>
              </a:rPr>
              <a:t>20% tillfaller Leverantör</a:t>
            </a:r>
          </a:p>
        </p:txBody>
      </p:sp>
      <p:sp>
        <p:nvSpPr>
          <p:cNvPr id="39" name="Vertical Scroll 38"/>
          <p:cNvSpPr/>
          <p:nvPr/>
        </p:nvSpPr>
        <p:spPr bwMode="auto">
          <a:xfrm>
            <a:off x="8707821" y="6537599"/>
            <a:ext cx="2515755" cy="2287049"/>
          </a:xfrm>
          <a:prstGeom prst="verticalScroll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1700" b="1" dirty="0">
                <a:solidFill>
                  <a:schemeClr val="tx1"/>
                </a:solidFill>
                <a:latin typeface="Tahoma" pitchFamily="34" charset="0"/>
              </a:rPr>
              <a:t>Change for free: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 b="1" dirty="0">
              <a:solidFill>
                <a:schemeClr val="tx1"/>
              </a:solidFill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chemeClr val="tx1"/>
                </a:solidFill>
                <a:latin typeface="Tahoma" pitchFamily="34" charset="0"/>
              </a:rPr>
              <a:t>”Du kan byta ut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chemeClr val="tx1"/>
                </a:solidFill>
                <a:latin typeface="Tahoma" pitchFamily="34" charset="0"/>
              </a:rPr>
              <a:t>så länge du tar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chemeClr val="tx1"/>
                </a:solidFill>
                <a:latin typeface="Tahoma" pitchFamily="34" charset="0"/>
              </a:rPr>
              <a:t>bort något av 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1600" b="1" dirty="0">
                <a:solidFill>
                  <a:schemeClr val="tx1"/>
                </a:solidFill>
                <a:latin typeface="Tahoma" pitchFamily="34" charset="0"/>
              </a:rPr>
              <a:t>liknande storlek”</a:t>
            </a:r>
          </a:p>
        </p:txBody>
      </p:sp>
      <p:sp>
        <p:nvSpPr>
          <p:cNvPr id="40" name="Multiply 39"/>
          <p:cNvSpPr/>
          <p:nvPr/>
        </p:nvSpPr>
        <p:spPr bwMode="auto">
          <a:xfrm>
            <a:off x="5479695" y="3771504"/>
            <a:ext cx="2117035" cy="1008112"/>
          </a:xfrm>
          <a:prstGeom prst="mathMultiply">
            <a:avLst>
              <a:gd name="adj1" fmla="val 128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lang="sv-SE" sz="1700">
              <a:solidFill>
                <a:srgbClr val="215773"/>
              </a:solidFill>
              <a:latin typeface="Tahoma" pitchFamily="34" charset="0"/>
            </a:endParaRPr>
          </a:p>
        </p:txBody>
      </p:sp>
      <p:cxnSp>
        <p:nvCxnSpPr>
          <p:cNvPr id="42" name="Straight Connector 41"/>
          <p:cNvCxnSpPr>
            <a:stCxn id="39" idx="2"/>
          </p:cNvCxnSpPr>
          <p:nvPr/>
        </p:nvCxnSpPr>
        <p:spPr bwMode="auto">
          <a:xfrm>
            <a:off x="9965699" y="8824646"/>
            <a:ext cx="254290" cy="334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36" name="Picture 12" descr="C:\Users\mattias\AppData\Local\Microsoft\Windows\Temporary Internet Files\Content.IE5\3XU5DLW0\MC9001293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91480">
            <a:off x="4746289" y="7661223"/>
            <a:ext cx="1535556" cy="142792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5329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44" y="775846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6600" dirty="0">
                <a:solidFill>
                  <a:srgbClr val="595959"/>
                </a:solidFill>
              </a:rPr>
              <a:t>Agila kontrakt ger flexibilitet att följa målet</a:t>
            </a:r>
            <a:endParaRPr lang="sv-SE" sz="6600" dirty="0">
              <a:solidFill>
                <a:srgbClr val="595959"/>
              </a:solidFill>
            </a:endParaRPr>
          </a:p>
        </p:txBody>
      </p:sp>
      <p:pic>
        <p:nvPicPr>
          <p:cNvPr id="19" name="Picture 6" descr="C:\Users\Henrik\AppData\Local\Microsoft\Windows\Temporary Internet Files\Content.IE5\RZ2WJWOI\MCj033161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44" y="7481721"/>
            <a:ext cx="2500330" cy="1413013"/>
          </a:xfrm>
          <a:prstGeom prst="rect">
            <a:avLst/>
          </a:prstGeom>
          <a:noFill/>
        </p:spPr>
      </p:pic>
      <p:pic>
        <p:nvPicPr>
          <p:cNvPr id="23" name="Picture 9" descr="C:\Users\Henrik\AppData\Local\Microsoft\Windows\Temporary Internet Files\Content.IE5\VHTXRRCQ\MCj0439610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0174" y="3846024"/>
            <a:ext cx="1039507" cy="1143009"/>
          </a:xfrm>
          <a:prstGeom prst="rect">
            <a:avLst/>
          </a:prstGeom>
          <a:noFill/>
        </p:spPr>
      </p:pic>
      <p:pic>
        <p:nvPicPr>
          <p:cNvPr id="24" name="Picture 23" descr="C:\Users\Henrik\AppData\Local\Microsoft\Windows\Temporary Internet Files\Content.IE5\VHTXRRCQ\MCj043961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1372" y="3835720"/>
            <a:ext cx="1039507" cy="1143009"/>
          </a:xfrm>
          <a:prstGeom prst="rect">
            <a:avLst/>
          </a:prstGeom>
          <a:noFill/>
        </p:spPr>
      </p:pic>
      <p:grpSp>
        <p:nvGrpSpPr>
          <p:cNvPr id="25" name="Group 38"/>
          <p:cNvGrpSpPr/>
          <p:nvPr/>
        </p:nvGrpSpPr>
        <p:grpSpPr>
          <a:xfrm>
            <a:off x="3206497" y="5394272"/>
            <a:ext cx="6603472" cy="2231135"/>
            <a:chOff x="2596896" y="2857496"/>
            <a:chExt cx="6603473" cy="2231136"/>
          </a:xfrm>
        </p:grpSpPr>
        <p:pic>
          <p:nvPicPr>
            <p:cNvPr id="26" name="Picture 6" descr="C:\Users\Henrik\AppData\Local\Microsoft\Windows\Temporary Internet Files\Content.IE5\RZ2WJWOI\MCj03316180000[1].wmf"/>
            <p:cNvPicPr>
              <a:picLocks noChangeAspect="1" noChangeArrowheads="1"/>
            </p:cNvPicPr>
            <p:nvPr/>
          </p:nvPicPr>
          <p:blipFill>
            <a:blip r:embed="rId3" cstate="print"/>
            <a:srcRect l="85378" r="-505" b="73235"/>
            <a:stretch>
              <a:fillRect/>
            </a:stretch>
          </p:blipFill>
          <p:spPr bwMode="auto">
            <a:xfrm>
              <a:off x="8843173" y="3643314"/>
              <a:ext cx="357196" cy="357190"/>
            </a:xfrm>
            <a:prstGeom prst="rect">
              <a:avLst/>
            </a:prstGeom>
            <a:noFill/>
          </p:spPr>
        </p:pic>
        <p:sp>
          <p:nvSpPr>
            <p:cNvPr id="27" name="Freeform 26"/>
            <p:cNvSpPr/>
            <p:nvPr/>
          </p:nvSpPr>
          <p:spPr bwMode="auto">
            <a:xfrm>
              <a:off x="2596896" y="2857496"/>
              <a:ext cx="6071616" cy="2231136"/>
            </a:xfrm>
            <a:custGeom>
              <a:avLst/>
              <a:gdLst>
                <a:gd name="connsiteX0" fmla="*/ 0 w 6071616"/>
                <a:gd name="connsiteY0" fmla="*/ 2231136 h 2231136"/>
                <a:gd name="connsiteX1" fmla="*/ 3163824 w 6071616"/>
                <a:gd name="connsiteY1" fmla="*/ 237744 h 2231136"/>
                <a:gd name="connsiteX2" fmla="*/ 6071616 w 6071616"/>
                <a:gd name="connsiteY2" fmla="*/ 804672 h 223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1616" h="2231136">
                  <a:moveTo>
                    <a:pt x="0" y="2231136"/>
                  </a:moveTo>
                  <a:cubicBezTo>
                    <a:pt x="1075944" y="1353312"/>
                    <a:pt x="2151888" y="475488"/>
                    <a:pt x="3163824" y="237744"/>
                  </a:cubicBezTo>
                  <a:cubicBezTo>
                    <a:pt x="4175760" y="0"/>
                    <a:pt x="5123688" y="402336"/>
                    <a:pt x="6071616" y="804672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21" fontAlgn="base">
                <a:spcBef>
                  <a:spcPct val="0"/>
                </a:spcBef>
                <a:spcAft>
                  <a:spcPct val="0"/>
                </a:spcAft>
              </a:pPr>
              <a:endParaRPr lang="sv-SE" sz="1300">
                <a:solidFill>
                  <a:srgbClr val="215773"/>
                </a:solidFill>
                <a:latin typeface="Tahoma" pitchFamily="34" charset="0"/>
              </a:endParaRPr>
            </a:p>
          </p:txBody>
        </p:sp>
      </p:grpSp>
      <p:sp>
        <p:nvSpPr>
          <p:cNvPr id="28" name="Freeform 27"/>
          <p:cNvSpPr/>
          <p:nvPr/>
        </p:nvSpPr>
        <p:spPr bwMode="auto">
          <a:xfrm>
            <a:off x="3252775" y="4978728"/>
            <a:ext cx="6429420" cy="3523346"/>
          </a:xfrm>
          <a:custGeom>
            <a:avLst/>
            <a:gdLst>
              <a:gd name="connsiteX0" fmla="*/ 0 w 6041803"/>
              <a:gd name="connsiteY0" fmla="*/ 3236976 h 3236976"/>
              <a:gd name="connsiteX1" fmla="*/ 274320 w 6041803"/>
              <a:gd name="connsiteY1" fmla="*/ 3108960 h 3236976"/>
              <a:gd name="connsiteX2" fmla="*/ 329184 w 6041803"/>
              <a:gd name="connsiteY2" fmla="*/ 3072384 h 3236976"/>
              <a:gd name="connsiteX3" fmla="*/ 384048 w 6041803"/>
              <a:gd name="connsiteY3" fmla="*/ 3054096 h 3236976"/>
              <a:gd name="connsiteX4" fmla="*/ 512064 w 6041803"/>
              <a:gd name="connsiteY4" fmla="*/ 3017520 h 3236976"/>
              <a:gd name="connsiteX5" fmla="*/ 566928 w 6041803"/>
              <a:gd name="connsiteY5" fmla="*/ 2999232 h 3236976"/>
              <a:gd name="connsiteX6" fmla="*/ 658368 w 6041803"/>
              <a:gd name="connsiteY6" fmla="*/ 2944368 h 3236976"/>
              <a:gd name="connsiteX7" fmla="*/ 713232 w 6041803"/>
              <a:gd name="connsiteY7" fmla="*/ 2907792 h 3236976"/>
              <a:gd name="connsiteX8" fmla="*/ 987552 w 6041803"/>
              <a:gd name="connsiteY8" fmla="*/ 2834640 h 3236976"/>
              <a:gd name="connsiteX9" fmla="*/ 1097280 w 6041803"/>
              <a:gd name="connsiteY9" fmla="*/ 2779776 h 3236976"/>
              <a:gd name="connsiteX10" fmla="*/ 1170432 w 6041803"/>
              <a:gd name="connsiteY10" fmla="*/ 2743200 h 3236976"/>
              <a:gd name="connsiteX11" fmla="*/ 1225296 w 6041803"/>
              <a:gd name="connsiteY11" fmla="*/ 2724912 h 3236976"/>
              <a:gd name="connsiteX12" fmla="*/ 1316736 w 6041803"/>
              <a:gd name="connsiteY12" fmla="*/ 2688336 h 3236976"/>
              <a:gd name="connsiteX13" fmla="*/ 1444752 w 6041803"/>
              <a:gd name="connsiteY13" fmla="*/ 2670048 h 3236976"/>
              <a:gd name="connsiteX14" fmla="*/ 1554480 w 6041803"/>
              <a:gd name="connsiteY14" fmla="*/ 2633472 h 3236976"/>
              <a:gd name="connsiteX15" fmla="*/ 1810512 w 6041803"/>
              <a:gd name="connsiteY15" fmla="*/ 2578608 h 3236976"/>
              <a:gd name="connsiteX16" fmla="*/ 1920240 w 6041803"/>
              <a:gd name="connsiteY16" fmla="*/ 2596896 h 3236976"/>
              <a:gd name="connsiteX17" fmla="*/ 1975104 w 6041803"/>
              <a:gd name="connsiteY17" fmla="*/ 2578608 h 3236976"/>
              <a:gd name="connsiteX18" fmla="*/ 2084832 w 6041803"/>
              <a:gd name="connsiteY18" fmla="*/ 2596896 h 3236976"/>
              <a:gd name="connsiteX19" fmla="*/ 2249424 w 6041803"/>
              <a:gd name="connsiteY19" fmla="*/ 2596896 h 3236976"/>
              <a:gd name="connsiteX20" fmla="*/ 2651760 w 6041803"/>
              <a:gd name="connsiteY20" fmla="*/ 2578608 h 3236976"/>
              <a:gd name="connsiteX21" fmla="*/ 2871216 w 6041803"/>
              <a:gd name="connsiteY21" fmla="*/ 2578608 h 3236976"/>
              <a:gd name="connsiteX22" fmla="*/ 3145536 w 6041803"/>
              <a:gd name="connsiteY22" fmla="*/ 2560320 h 3236976"/>
              <a:gd name="connsiteX23" fmla="*/ 3584448 w 6041803"/>
              <a:gd name="connsiteY23" fmla="*/ 2505456 h 3236976"/>
              <a:gd name="connsiteX24" fmla="*/ 3639312 w 6041803"/>
              <a:gd name="connsiteY24" fmla="*/ 2468880 h 3236976"/>
              <a:gd name="connsiteX25" fmla="*/ 3694176 w 6041803"/>
              <a:gd name="connsiteY25" fmla="*/ 2450592 h 3236976"/>
              <a:gd name="connsiteX26" fmla="*/ 4005072 w 6041803"/>
              <a:gd name="connsiteY26" fmla="*/ 2359152 h 3236976"/>
              <a:gd name="connsiteX27" fmla="*/ 4059936 w 6041803"/>
              <a:gd name="connsiteY27" fmla="*/ 2340864 h 3236976"/>
              <a:gd name="connsiteX28" fmla="*/ 4114800 w 6041803"/>
              <a:gd name="connsiteY28" fmla="*/ 2304288 h 3236976"/>
              <a:gd name="connsiteX29" fmla="*/ 4169664 w 6041803"/>
              <a:gd name="connsiteY29" fmla="*/ 2249424 h 3236976"/>
              <a:gd name="connsiteX30" fmla="*/ 4224528 w 6041803"/>
              <a:gd name="connsiteY30" fmla="*/ 2231136 h 3236976"/>
              <a:gd name="connsiteX31" fmla="*/ 4334256 w 6041803"/>
              <a:gd name="connsiteY31" fmla="*/ 2176272 h 3236976"/>
              <a:gd name="connsiteX32" fmla="*/ 4389120 w 6041803"/>
              <a:gd name="connsiteY32" fmla="*/ 2121408 h 3236976"/>
              <a:gd name="connsiteX33" fmla="*/ 4443984 w 6041803"/>
              <a:gd name="connsiteY33" fmla="*/ 2084832 h 3236976"/>
              <a:gd name="connsiteX34" fmla="*/ 4626864 w 6041803"/>
              <a:gd name="connsiteY34" fmla="*/ 1920240 h 3236976"/>
              <a:gd name="connsiteX35" fmla="*/ 4681728 w 6041803"/>
              <a:gd name="connsiteY35" fmla="*/ 1901952 h 3236976"/>
              <a:gd name="connsiteX36" fmla="*/ 4791456 w 6041803"/>
              <a:gd name="connsiteY36" fmla="*/ 1792224 h 3236976"/>
              <a:gd name="connsiteX37" fmla="*/ 4901184 w 6041803"/>
              <a:gd name="connsiteY37" fmla="*/ 1737360 h 3236976"/>
              <a:gd name="connsiteX38" fmla="*/ 5010912 w 6041803"/>
              <a:gd name="connsiteY38" fmla="*/ 1682496 h 3236976"/>
              <a:gd name="connsiteX39" fmla="*/ 5230368 w 6041803"/>
              <a:gd name="connsiteY39" fmla="*/ 1463040 h 3236976"/>
              <a:gd name="connsiteX40" fmla="*/ 5285232 w 6041803"/>
              <a:gd name="connsiteY40" fmla="*/ 1408176 h 3236976"/>
              <a:gd name="connsiteX41" fmla="*/ 5340096 w 6041803"/>
              <a:gd name="connsiteY41" fmla="*/ 1353312 h 3236976"/>
              <a:gd name="connsiteX42" fmla="*/ 5431536 w 6041803"/>
              <a:gd name="connsiteY42" fmla="*/ 1243584 h 3236976"/>
              <a:gd name="connsiteX43" fmla="*/ 5504688 w 6041803"/>
              <a:gd name="connsiteY43" fmla="*/ 1133856 h 3236976"/>
              <a:gd name="connsiteX44" fmla="*/ 5596128 w 6041803"/>
              <a:gd name="connsiteY44" fmla="*/ 1024128 h 3236976"/>
              <a:gd name="connsiteX45" fmla="*/ 5614416 w 6041803"/>
              <a:gd name="connsiteY45" fmla="*/ 969264 h 3236976"/>
              <a:gd name="connsiteX46" fmla="*/ 5705856 w 6041803"/>
              <a:gd name="connsiteY46" fmla="*/ 859536 h 3236976"/>
              <a:gd name="connsiteX47" fmla="*/ 5760720 w 6041803"/>
              <a:gd name="connsiteY47" fmla="*/ 749808 h 3236976"/>
              <a:gd name="connsiteX48" fmla="*/ 5779008 w 6041803"/>
              <a:gd name="connsiteY48" fmla="*/ 694944 h 3236976"/>
              <a:gd name="connsiteX49" fmla="*/ 5815584 w 6041803"/>
              <a:gd name="connsiteY49" fmla="*/ 640080 h 3236976"/>
              <a:gd name="connsiteX50" fmla="*/ 5833872 w 6041803"/>
              <a:gd name="connsiteY50" fmla="*/ 585216 h 3236976"/>
              <a:gd name="connsiteX51" fmla="*/ 5870448 w 6041803"/>
              <a:gd name="connsiteY51" fmla="*/ 493776 h 3236976"/>
              <a:gd name="connsiteX52" fmla="*/ 5925312 w 6041803"/>
              <a:gd name="connsiteY52" fmla="*/ 329184 h 3236976"/>
              <a:gd name="connsiteX53" fmla="*/ 5980176 w 6041803"/>
              <a:gd name="connsiteY53" fmla="*/ 146304 h 3236976"/>
              <a:gd name="connsiteX54" fmla="*/ 5998464 w 6041803"/>
              <a:gd name="connsiteY54" fmla="*/ 91440 h 3236976"/>
              <a:gd name="connsiteX55" fmla="*/ 6035040 w 6041803"/>
              <a:gd name="connsiteY55" fmla="*/ 0 h 32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41803" h="3236976">
                <a:moveTo>
                  <a:pt x="0" y="3236976"/>
                </a:moveTo>
                <a:cubicBezTo>
                  <a:pt x="91440" y="3194304"/>
                  <a:pt x="184066" y="3154087"/>
                  <a:pt x="274320" y="3108960"/>
                </a:cubicBezTo>
                <a:cubicBezTo>
                  <a:pt x="293979" y="3099130"/>
                  <a:pt x="309525" y="3082214"/>
                  <a:pt x="329184" y="3072384"/>
                </a:cubicBezTo>
                <a:cubicBezTo>
                  <a:pt x="346426" y="3063763"/>
                  <a:pt x="365584" y="3059635"/>
                  <a:pt x="384048" y="3054096"/>
                </a:cubicBezTo>
                <a:cubicBezTo>
                  <a:pt x="426556" y="3041344"/>
                  <a:pt x="469556" y="3030272"/>
                  <a:pt x="512064" y="3017520"/>
                </a:cubicBezTo>
                <a:cubicBezTo>
                  <a:pt x="530528" y="3011981"/>
                  <a:pt x="549686" y="3007853"/>
                  <a:pt x="566928" y="2999232"/>
                </a:cubicBezTo>
                <a:cubicBezTo>
                  <a:pt x="598721" y="2983336"/>
                  <a:pt x="628225" y="2963207"/>
                  <a:pt x="658368" y="2944368"/>
                </a:cubicBezTo>
                <a:cubicBezTo>
                  <a:pt x="677007" y="2932719"/>
                  <a:pt x="692943" y="2916246"/>
                  <a:pt x="713232" y="2907792"/>
                </a:cubicBezTo>
                <a:cubicBezTo>
                  <a:pt x="846412" y="2852300"/>
                  <a:pt x="863475" y="2855319"/>
                  <a:pt x="987552" y="2834640"/>
                </a:cubicBezTo>
                <a:cubicBezTo>
                  <a:pt x="1092987" y="2764350"/>
                  <a:pt x="991278" y="2825205"/>
                  <a:pt x="1097280" y="2779776"/>
                </a:cubicBezTo>
                <a:cubicBezTo>
                  <a:pt x="1122338" y="2769037"/>
                  <a:pt x="1145374" y="2753939"/>
                  <a:pt x="1170432" y="2743200"/>
                </a:cubicBezTo>
                <a:cubicBezTo>
                  <a:pt x="1188151" y="2735606"/>
                  <a:pt x="1207246" y="2731681"/>
                  <a:pt x="1225296" y="2724912"/>
                </a:cubicBezTo>
                <a:cubicBezTo>
                  <a:pt x="1256034" y="2713385"/>
                  <a:pt x="1284888" y="2696298"/>
                  <a:pt x="1316736" y="2688336"/>
                </a:cubicBezTo>
                <a:cubicBezTo>
                  <a:pt x="1358554" y="2677881"/>
                  <a:pt x="1402080" y="2676144"/>
                  <a:pt x="1444752" y="2670048"/>
                </a:cubicBezTo>
                <a:cubicBezTo>
                  <a:pt x="1481328" y="2657856"/>
                  <a:pt x="1516781" y="2641550"/>
                  <a:pt x="1554480" y="2633472"/>
                </a:cubicBezTo>
                <a:cubicBezTo>
                  <a:pt x="1877461" y="2564262"/>
                  <a:pt x="1545573" y="2666921"/>
                  <a:pt x="1810512" y="2578608"/>
                </a:cubicBezTo>
                <a:cubicBezTo>
                  <a:pt x="1847088" y="2584704"/>
                  <a:pt x="1883159" y="2596896"/>
                  <a:pt x="1920240" y="2596896"/>
                </a:cubicBezTo>
                <a:cubicBezTo>
                  <a:pt x="1939517" y="2596896"/>
                  <a:pt x="1955827" y="2578608"/>
                  <a:pt x="1975104" y="2578608"/>
                </a:cubicBezTo>
                <a:cubicBezTo>
                  <a:pt x="2012185" y="2578608"/>
                  <a:pt x="2048256" y="2590800"/>
                  <a:pt x="2084832" y="2596896"/>
                </a:cubicBezTo>
                <a:cubicBezTo>
                  <a:pt x="2263234" y="2552295"/>
                  <a:pt x="2040469" y="2596896"/>
                  <a:pt x="2249424" y="2596896"/>
                </a:cubicBezTo>
                <a:cubicBezTo>
                  <a:pt x="2383674" y="2596896"/>
                  <a:pt x="2517648" y="2584704"/>
                  <a:pt x="2651760" y="2578608"/>
                </a:cubicBezTo>
                <a:cubicBezTo>
                  <a:pt x="2805915" y="2609439"/>
                  <a:pt x="2684074" y="2595621"/>
                  <a:pt x="2871216" y="2578608"/>
                </a:cubicBezTo>
                <a:cubicBezTo>
                  <a:pt x="2962483" y="2570311"/>
                  <a:pt x="3054096" y="2566416"/>
                  <a:pt x="3145536" y="2560320"/>
                </a:cubicBezTo>
                <a:cubicBezTo>
                  <a:pt x="3418642" y="2469285"/>
                  <a:pt x="3048249" y="2582056"/>
                  <a:pt x="3584448" y="2505456"/>
                </a:cubicBezTo>
                <a:cubicBezTo>
                  <a:pt x="3606207" y="2502348"/>
                  <a:pt x="3619653" y="2478710"/>
                  <a:pt x="3639312" y="2468880"/>
                </a:cubicBezTo>
                <a:cubicBezTo>
                  <a:pt x="3656554" y="2460259"/>
                  <a:pt x="3675578" y="2455664"/>
                  <a:pt x="3694176" y="2450592"/>
                </a:cubicBezTo>
                <a:cubicBezTo>
                  <a:pt x="3972488" y="2374689"/>
                  <a:pt x="3705468" y="2459020"/>
                  <a:pt x="4005072" y="2359152"/>
                </a:cubicBezTo>
                <a:cubicBezTo>
                  <a:pt x="4023360" y="2353056"/>
                  <a:pt x="4043896" y="2351557"/>
                  <a:pt x="4059936" y="2340864"/>
                </a:cubicBezTo>
                <a:cubicBezTo>
                  <a:pt x="4078224" y="2328672"/>
                  <a:pt x="4097915" y="2318359"/>
                  <a:pt x="4114800" y="2304288"/>
                </a:cubicBezTo>
                <a:cubicBezTo>
                  <a:pt x="4134669" y="2287731"/>
                  <a:pt x="4148145" y="2263770"/>
                  <a:pt x="4169664" y="2249424"/>
                </a:cubicBezTo>
                <a:cubicBezTo>
                  <a:pt x="4185704" y="2238731"/>
                  <a:pt x="4207286" y="2239757"/>
                  <a:pt x="4224528" y="2231136"/>
                </a:cubicBezTo>
                <a:cubicBezTo>
                  <a:pt x="4366335" y="2160232"/>
                  <a:pt x="4196354" y="2222239"/>
                  <a:pt x="4334256" y="2176272"/>
                </a:cubicBezTo>
                <a:cubicBezTo>
                  <a:pt x="4352544" y="2157984"/>
                  <a:pt x="4369251" y="2137965"/>
                  <a:pt x="4389120" y="2121408"/>
                </a:cubicBezTo>
                <a:cubicBezTo>
                  <a:pt x="4406005" y="2107337"/>
                  <a:pt x="4427556" y="2099434"/>
                  <a:pt x="4443984" y="2084832"/>
                </a:cubicBezTo>
                <a:cubicBezTo>
                  <a:pt x="4511880" y="2024480"/>
                  <a:pt x="4549681" y="1964345"/>
                  <a:pt x="4626864" y="1920240"/>
                </a:cubicBezTo>
                <a:cubicBezTo>
                  <a:pt x="4643601" y="1910676"/>
                  <a:pt x="4663440" y="1908048"/>
                  <a:pt x="4681728" y="1901952"/>
                </a:cubicBezTo>
                <a:cubicBezTo>
                  <a:pt x="4718304" y="1865376"/>
                  <a:pt x="4748417" y="1820917"/>
                  <a:pt x="4791456" y="1792224"/>
                </a:cubicBezTo>
                <a:cubicBezTo>
                  <a:pt x="4948689" y="1687402"/>
                  <a:pt x="4749753" y="1813076"/>
                  <a:pt x="4901184" y="1737360"/>
                </a:cubicBezTo>
                <a:cubicBezTo>
                  <a:pt x="5042991" y="1666456"/>
                  <a:pt x="4873010" y="1728463"/>
                  <a:pt x="5010912" y="1682496"/>
                </a:cubicBezTo>
                <a:lnTo>
                  <a:pt x="5230368" y="1463040"/>
                </a:lnTo>
                <a:lnTo>
                  <a:pt x="5285232" y="1408176"/>
                </a:lnTo>
                <a:cubicBezTo>
                  <a:pt x="5303520" y="1389888"/>
                  <a:pt x="5325750" y="1374831"/>
                  <a:pt x="5340096" y="1353312"/>
                </a:cubicBezTo>
                <a:cubicBezTo>
                  <a:pt x="5391018" y="1276929"/>
                  <a:pt x="5361130" y="1313990"/>
                  <a:pt x="5431536" y="1243584"/>
                </a:cubicBezTo>
                <a:cubicBezTo>
                  <a:pt x="5463675" y="1147166"/>
                  <a:pt x="5428582" y="1225183"/>
                  <a:pt x="5504688" y="1133856"/>
                </a:cubicBezTo>
                <a:cubicBezTo>
                  <a:pt x="5631994" y="981089"/>
                  <a:pt x="5435842" y="1184414"/>
                  <a:pt x="5596128" y="1024128"/>
                </a:cubicBezTo>
                <a:cubicBezTo>
                  <a:pt x="5602224" y="1005840"/>
                  <a:pt x="5605795" y="986506"/>
                  <a:pt x="5614416" y="969264"/>
                </a:cubicBezTo>
                <a:cubicBezTo>
                  <a:pt x="5639877" y="918342"/>
                  <a:pt x="5665410" y="899982"/>
                  <a:pt x="5705856" y="859536"/>
                </a:cubicBezTo>
                <a:cubicBezTo>
                  <a:pt x="5751823" y="721634"/>
                  <a:pt x="5689816" y="891615"/>
                  <a:pt x="5760720" y="749808"/>
                </a:cubicBezTo>
                <a:cubicBezTo>
                  <a:pt x="5769341" y="732566"/>
                  <a:pt x="5770387" y="712186"/>
                  <a:pt x="5779008" y="694944"/>
                </a:cubicBezTo>
                <a:cubicBezTo>
                  <a:pt x="5788838" y="675285"/>
                  <a:pt x="5805754" y="659739"/>
                  <a:pt x="5815584" y="640080"/>
                </a:cubicBezTo>
                <a:cubicBezTo>
                  <a:pt x="5824205" y="622838"/>
                  <a:pt x="5827103" y="603266"/>
                  <a:pt x="5833872" y="585216"/>
                </a:cubicBezTo>
                <a:cubicBezTo>
                  <a:pt x="5845399" y="554478"/>
                  <a:pt x="5860067" y="524919"/>
                  <a:pt x="5870448" y="493776"/>
                </a:cubicBezTo>
                <a:cubicBezTo>
                  <a:pt x="5949198" y="257526"/>
                  <a:pt x="5810831" y="615385"/>
                  <a:pt x="5925312" y="329184"/>
                </a:cubicBezTo>
                <a:cubicBezTo>
                  <a:pt x="5954655" y="153126"/>
                  <a:pt x="5922184" y="281618"/>
                  <a:pt x="5980176" y="146304"/>
                </a:cubicBezTo>
                <a:cubicBezTo>
                  <a:pt x="5987770" y="128585"/>
                  <a:pt x="5989843" y="108682"/>
                  <a:pt x="5998464" y="91440"/>
                </a:cubicBezTo>
                <a:cubicBezTo>
                  <a:pt x="6041803" y="4762"/>
                  <a:pt x="6035040" y="70575"/>
                  <a:pt x="6035040" y="0"/>
                </a:cubicBezTo>
              </a:path>
            </a:pathLst>
          </a:custGeom>
          <a:noFill/>
          <a:ln w="38100" cap="flat" cmpd="sng" algn="ctr">
            <a:solidFill>
              <a:srgbClr val="FFAE9B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321" fontAlgn="base">
              <a:spcBef>
                <a:spcPct val="0"/>
              </a:spcBef>
              <a:spcAft>
                <a:spcPct val="0"/>
              </a:spcAft>
            </a:pPr>
            <a:endParaRPr lang="sv-SE" sz="13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29" name="Explosion 2 28"/>
          <p:cNvSpPr/>
          <p:nvPr/>
        </p:nvSpPr>
        <p:spPr bwMode="auto">
          <a:xfrm>
            <a:off x="3130529" y="8369928"/>
            <a:ext cx="428596" cy="428628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321" fontAlgn="base">
              <a:spcBef>
                <a:spcPct val="0"/>
              </a:spcBef>
              <a:spcAft>
                <a:spcPct val="0"/>
              </a:spcAft>
            </a:pPr>
            <a:endParaRPr lang="sv-SE" sz="1300">
              <a:solidFill>
                <a:srgbClr val="215773"/>
              </a:solidFill>
              <a:latin typeface="Tahoma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44745">
            <a:off x="3602314" y="8054001"/>
            <a:ext cx="903052" cy="1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43879">
            <a:off x="5643214" y="7529081"/>
            <a:ext cx="903052" cy="1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85235">
            <a:off x="7826811" y="6657348"/>
            <a:ext cx="903052" cy="1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15785">
            <a:off x="9048762" y="5109803"/>
            <a:ext cx="903052" cy="1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Explosion 2 33"/>
          <p:cNvSpPr/>
          <p:nvPr/>
        </p:nvSpPr>
        <p:spPr bwMode="auto">
          <a:xfrm>
            <a:off x="5273684" y="7426580"/>
            <a:ext cx="428596" cy="428628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321" fontAlgn="base">
              <a:spcBef>
                <a:spcPct val="0"/>
              </a:spcBef>
              <a:spcAft>
                <a:spcPct val="0"/>
              </a:spcAft>
            </a:pPr>
            <a:endParaRPr lang="sv-SE" sz="13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35" name="Explosion 2 34"/>
          <p:cNvSpPr/>
          <p:nvPr/>
        </p:nvSpPr>
        <p:spPr bwMode="auto">
          <a:xfrm>
            <a:off x="7416793" y="6997953"/>
            <a:ext cx="428596" cy="428628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321" fontAlgn="base">
              <a:spcBef>
                <a:spcPct val="0"/>
              </a:spcBef>
              <a:spcAft>
                <a:spcPct val="0"/>
              </a:spcAft>
            </a:pPr>
            <a:endParaRPr lang="sv-SE" sz="1300">
              <a:solidFill>
                <a:srgbClr val="215773"/>
              </a:solidFill>
              <a:latin typeface="Tahoma" pitchFamily="34" charset="0"/>
            </a:endParaRPr>
          </a:p>
        </p:txBody>
      </p:sp>
      <p:sp>
        <p:nvSpPr>
          <p:cNvPr id="36" name="Explosion 2 35"/>
          <p:cNvSpPr/>
          <p:nvPr/>
        </p:nvSpPr>
        <p:spPr bwMode="auto">
          <a:xfrm>
            <a:off x="8960182" y="5552701"/>
            <a:ext cx="428596" cy="428628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2" tIns="45717" rIns="91432" bIns="45717" numCol="1" rtlCol="0" anchor="ctr" anchorCtr="0" compatLnSpc="1">
            <a:prstTxWarp prst="textNoShape">
              <a:avLst/>
            </a:prstTxWarp>
          </a:bodyPr>
          <a:lstStyle/>
          <a:p>
            <a:pPr algn="ctr" defTabSz="914321" fontAlgn="base">
              <a:spcBef>
                <a:spcPct val="0"/>
              </a:spcBef>
              <a:spcAft>
                <a:spcPct val="0"/>
              </a:spcAft>
            </a:pPr>
            <a:endParaRPr lang="sv-SE" sz="1300">
              <a:solidFill>
                <a:srgbClr val="215773"/>
              </a:solidFill>
              <a:latin typeface="Tahoma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798502" y="4308405"/>
            <a:ext cx="147961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79332" y="8894734"/>
            <a:ext cx="2294552" cy="523214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Psst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Tack till Henrik </a:t>
            </a:r>
            <a:r>
              <a:rPr lang="sv-SE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Kniberg</a:t>
            </a:r>
            <a:endParaRPr lang="sv-S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för orginalidén till denna bild</a:t>
            </a:r>
            <a:endParaRPr lang="sv-S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10293420" y="2337825"/>
            <a:ext cx="2196030" cy="1020163"/>
          </a:xfrm>
          <a:prstGeom prst="wedgeRoundRectCallout">
            <a:avLst>
              <a:gd name="adj1" fmla="val -47898"/>
              <a:gd name="adj2" fmla="val 88251"/>
              <a:gd name="adj3" fmla="val 16667"/>
            </a:avLst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000" dirty="0"/>
              <a:t>Agil utveckling</a:t>
            </a:r>
          </a:p>
          <a:p>
            <a:pPr algn="ctr"/>
            <a:r>
              <a:rPr lang="sv-SE" sz="2000" dirty="0"/>
              <a:t>följer målet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2181844" y="5159925"/>
            <a:ext cx="2049307" cy="1020163"/>
          </a:xfrm>
          <a:prstGeom prst="wedgeRoundRectCallout">
            <a:avLst>
              <a:gd name="adj1" fmla="val 39674"/>
              <a:gd name="adj2" fmla="val 86253"/>
              <a:gd name="adj3" fmla="val 16667"/>
            </a:avLst>
          </a:prstGeom>
          <a:solidFill>
            <a:srgbClr val="CF41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000" dirty="0"/>
              <a:t>Trad. utveckling följer planen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4965" y="7188055"/>
            <a:ext cx="2256030" cy="47704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smtClean="0"/>
              <a:t>Trad. utveckling</a:t>
            </a:r>
            <a:endParaRPr lang="sv-SE" dirty="0"/>
          </a:p>
        </p:txBody>
      </p:sp>
      <p:sp>
        <p:nvSpPr>
          <p:cNvPr id="45" name="TextBox 44"/>
          <p:cNvSpPr txBox="1"/>
          <p:nvPr/>
        </p:nvSpPr>
        <p:spPr>
          <a:xfrm>
            <a:off x="5273684" y="7919165"/>
            <a:ext cx="2068648" cy="477048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sv-SE" dirty="0" smtClean="0"/>
              <a:t>Agil utveckling</a:t>
            </a:r>
            <a:endParaRPr lang="sv-SE" dirty="0"/>
          </a:p>
        </p:txBody>
      </p:sp>
      <p:sp>
        <p:nvSpPr>
          <p:cNvPr id="37" name="Rectangle 36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gila-kontrakt-symbol-mediu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265885" y="3742648"/>
            <a:ext cx="1535717" cy="221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10353642"/>
            <a:ext cx="2987040" cy="511175"/>
          </a:xfrm>
        </p:spPr>
        <p:txBody>
          <a:bodyPr/>
          <a:lstStyle/>
          <a:p>
            <a:fld id="{7AF9099F-E924-4CE4-B188-ABC17A6E81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Vertical Scroll 8"/>
          <p:cNvSpPr/>
          <p:nvPr/>
        </p:nvSpPr>
        <p:spPr bwMode="auto">
          <a:xfrm>
            <a:off x="2267542" y="4377171"/>
            <a:ext cx="1763485" cy="1310546"/>
          </a:xfrm>
          <a:prstGeom prst="verticalScroll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chemeClr val="tx1"/>
                </a:solidFill>
                <a:latin typeface="Tahoma" pitchFamily="34" charset="0"/>
              </a:rPr>
              <a:t>Design-</a:t>
            </a: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chemeClr val="tx1"/>
                </a:solidFill>
                <a:latin typeface="Tahoma" pitchFamily="34" charset="0"/>
              </a:rPr>
              <a:t>kontrakt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Vertical Scroll 26"/>
          <p:cNvSpPr/>
          <p:nvPr/>
        </p:nvSpPr>
        <p:spPr bwMode="auto">
          <a:xfrm>
            <a:off x="6703234" y="4435310"/>
            <a:ext cx="1713790" cy="1209734"/>
          </a:xfrm>
          <a:prstGeom prst="verticalScroll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chemeClr val="tx1"/>
                </a:solidFill>
                <a:latin typeface="Tahoma" pitchFamily="34" charset="0"/>
              </a:rPr>
              <a:t>Leverans-</a:t>
            </a: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200" dirty="0">
                <a:solidFill>
                  <a:schemeClr val="tx1"/>
                </a:solidFill>
                <a:latin typeface="Tahoma" pitchFamily="34" charset="0"/>
              </a:rPr>
              <a:t>kontrakt</a:t>
            </a: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lang="sv-SE" sz="2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1317" y="4578793"/>
            <a:ext cx="1856030" cy="907301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</a:rPr>
              <a:t>Val av</a:t>
            </a:r>
          </a:p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FFFFFF"/>
                </a:solidFill>
              </a:rPr>
              <a:t>leverantör</a:t>
            </a:r>
            <a:endParaRPr kumimoji="0" lang="sv-SE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96366" y="4565812"/>
            <a:ext cx="2520280" cy="907301"/>
          </a:xfrm>
          <a:prstGeom prst="rect">
            <a:avLst/>
          </a:prstGeom>
          <a:solidFill>
            <a:srgbClr val="CF413D"/>
          </a:solidFill>
          <a:ln w="9525" cap="flat" cmpd="sng" algn="ctr">
            <a:solidFill>
              <a:srgbClr val="C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chemeClr val="bg1"/>
                </a:solidFill>
                <a:latin typeface="Tahoma" pitchFamily="34" charset="0"/>
              </a:rPr>
              <a:t>Kravställa</a:t>
            </a:r>
            <a:endParaRPr lang="sv-SE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503611" y="4521897"/>
            <a:ext cx="2117035" cy="1008112"/>
          </a:xfrm>
          <a:prstGeom prst="rect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solidFill>
                  <a:srgbClr val="FFFFFF"/>
                </a:solidFill>
                <a:latin typeface="Tahoma" pitchFamily="34" charset="0"/>
              </a:rPr>
              <a:t>Implementation</a:t>
            </a:r>
            <a:endParaRPr lang="sv-SE" sz="2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10687047" y="4724764"/>
            <a:ext cx="604867" cy="558378"/>
          </a:xfrm>
          <a:prstGeom prst="cub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sv-SE"/>
          </a:p>
        </p:txBody>
      </p:sp>
      <p:sp>
        <p:nvSpPr>
          <p:cNvPr id="32" name="TextBox 31"/>
          <p:cNvSpPr txBox="1"/>
          <p:nvPr/>
        </p:nvSpPr>
        <p:spPr>
          <a:xfrm>
            <a:off x="11700990" y="3096319"/>
            <a:ext cx="907432" cy="652476"/>
          </a:xfrm>
          <a:prstGeom prst="rect">
            <a:avLst/>
          </a:prstGeom>
          <a:noFill/>
        </p:spPr>
        <p:txBody>
          <a:bodyPr wrap="square" lIns="128005" tIns="64003" rIns="128005" bIns="64003" rtlCol="0">
            <a:spAutoFit/>
          </a:bodyPr>
          <a:lstStyle/>
          <a:p>
            <a:r>
              <a:rPr lang="sv-SE" sz="3400" b="1" dirty="0"/>
              <a:t>??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304" y="1944330"/>
            <a:ext cx="5572953" cy="1791250"/>
          </a:xfrm>
          <a:prstGeom prst="rect">
            <a:avLst/>
          </a:prstGeom>
          <a:noFill/>
          <a:effectLst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5400" dirty="0">
                <a:solidFill>
                  <a:srgbClr val="595959"/>
                </a:solidFill>
              </a:rPr>
              <a:t>Trad. upphandling </a:t>
            </a:r>
            <a:br>
              <a:rPr lang="sv-SE" sz="5400" dirty="0">
                <a:solidFill>
                  <a:srgbClr val="595959"/>
                </a:solidFill>
              </a:rPr>
            </a:br>
            <a:r>
              <a:rPr lang="sv-SE" sz="5400" dirty="0">
                <a:solidFill>
                  <a:srgbClr val="595959"/>
                </a:solidFill>
              </a:rPr>
              <a:t>”Stafettprocessen</a:t>
            </a:r>
            <a:r>
              <a:rPr lang="sv-SE" sz="5400" dirty="0">
                <a:solidFill>
                  <a:srgbClr val="595959"/>
                </a:solidFill>
              </a:rPr>
              <a:t>”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7249887" y="6118100"/>
            <a:ext cx="3437160" cy="2053137"/>
          </a:xfrm>
          <a:prstGeom prst="wedgeRoundRectCallout">
            <a:avLst>
              <a:gd name="adj1" fmla="val 33751"/>
              <a:gd name="adj2" fmla="val -84686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r>
              <a:rPr lang="sv-SE" sz="2000" dirty="0"/>
              <a:t>Det är i denna fasen den största risken finns. Traditionella upphandlingar låser fast intressenter för tidigt för att kunna hantera dessa.</a:t>
            </a:r>
            <a:endParaRPr lang="sv-SE" sz="2000" dirty="0"/>
          </a:p>
        </p:txBody>
      </p:sp>
      <p:sp>
        <p:nvSpPr>
          <p:cNvPr id="56" name="Rounded Rectangular Callout 55"/>
          <p:cNvSpPr/>
          <p:nvPr/>
        </p:nvSpPr>
        <p:spPr>
          <a:xfrm>
            <a:off x="8924658" y="1821020"/>
            <a:ext cx="2776332" cy="1454751"/>
          </a:xfrm>
          <a:prstGeom prst="wedgeRoundRectCallout">
            <a:avLst>
              <a:gd name="adj1" fmla="val -48218"/>
              <a:gd name="adj2" fmla="val 97074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sz="2000" dirty="0"/>
              <a:t>Ingen möjlighet att justrera krav,  trots sen information att vi borde göra det</a:t>
            </a:r>
          </a:p>
        </p:txBody>
      </p:sp>
      <p:sp>
        <p:nvSpPr>
          <p:cNvPr id="35" name="Multiply 34"/>
          <p:cNvSpPr/>
          <p:nvPr/>
        </p:nvSpPr>
        <p:spPr>
          <a:xfrm>
            <a:off x="8492632" y="3873150"/>
            <a:ext cx="681848" cy="692662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sv-SE"/>
          </a:p>
        </p:txBody>
      </p:sp>
      <p:sp>
        <p:nvSpPr>
          <p:cNvPr id="53" name="TextBox 52"/>
          <p:cNvSpPr txBox="1"/>
          <p:nvPr/>
        </p:nvSpPr>
        <p:spPr>
          <a:xfrm>
            <a:off x="11472990" y="5960293"/>
            <a:ext cx="2436337" cy="353937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sv-SE" sz="1700" dirty="0"/>
              <a:t>Användare</a:t>
            </a:r>
            <a:endParaRPr lang="sv-SE" sz="17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2107347" y="6118100"/>
            <a:ext cx="3371259" cy="2053137"/>
          </a:xfrm>
          <a:prstGeom prst="wedgeRoundRectCallout">
            <a:avLst>
              <a:gd name="adj1" fmla="val 52315"/>
              <a:gd name="adj2" fmla="val -79901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r>
              <a:rPr lang="sv-SE" sz="2000" dirty="0"/>
              <a:t>Överlämningar mellan flera parter skapar omtolkningar av behoven. Ca 50% av kunskapen går förlorad. Ingen konsekvens om nästa steg misslyckas.</a:t>
            </a:r>
            <a:endParaRPr lang="sv-SE" sz="2000" dirty="0"/>
          </a:p>
        </p:txBody>
      </p:sp>
      <p:sp>
        <p:nvSpPr>
          <p:cNvPr id="22" name="Rectangle 21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139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099F-E924-4CE4-B188-ABC17A6E81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 bwMode="auto">
          <a:xfrm>
            <a:off x="243841" y="4288496"/>
            <a:ext cx="1965107" cy="1411355"/>
          </a:xfrm>
          <a:prstGeom prst="verticalScroll">
            <a:avLst/>
          </a:prstGeom>
          <a:solidFill>
            <a:srgbClr val="CF413D"/>
          </a:solidFill>
          <a:ln w="12700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endParaRPr kumimoji="0" lang="sv-SE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kumimoji="0" lang="sv-SE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Agila</a:t>
            </a: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</a:p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kumimoji="0" lang="sv-SE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kontrakt</a:t>
            </a:r>
            <a:endParaRPr kumimoji="0" lang="sv-SE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  <a:p>
            <a:pPr defTabSz="1280049" fontAlgn="base">
              <a:spcBef>
                <a:spcPct val="0"/>
              </a:spcBef>
              <a:spcAft>
                <a:spcPct val="0"/>
              </a:spcAft>
            </a:pPr>
            <a:endParaRPr kumimoji="0" lang="sv-SE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4" descr="target2'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789">
            <a:off x="10903070" y="4384233"/>
            <a:ext cx="1270083" cy="1219101"/>
          </a:xfrm>
          <a:prstGeom prst="rect">
            <a:avLst/>
          </a:prstGeom>
          <a:ln w="38100" cmpd="sng">
            <a:noFill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10922555" y="5703805"/>
            <a:ext cx="1378896" cy="467810"/>
          </a:xfrm>
          <a:prstGeom prst="rect">
            <a:avLst/>
          </a:prstGeom>
          <a:noFill/>
        </p:spPr>
        <p:txBody>
          <a:bodyPr wrap="none" lIns="128005" tIns="64003" rIns="128005" bIns="64003" rtlCol="0">
            <a:spAutoFit/>
          </a:bodyPr>
          <a:lstStyle/>
          <a:p>
            <a:r>
              <a:rPr lang="sv-SE" sz="2200" b="1" dirty="0"/>
              <a:t>Effektmål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0256" y="5945388"/>
            <a:ext cx="1837091" cy="10081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FFFFFF"/>
                </a:solidFill>
              </a:rPr>
              <a:t>Val av </a:t>
            </a:r>
          </a:p>
          <a:p>
            <a:pPr algn="ctr" defTabSz="1280049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FFFFFF"/>
                </a:solidFill>
              </a:rPr>
              <a:t>leverantör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6345" y="1165975"/>
            <a:ext cx="7905585" cy="1668139"/>
          </a:xfrm>
          <a:prstGeom prst="rect">
            <a:avLst/>
          </a:prstGeom>
          <a:noFill/>
          <a:effectLst/>
        </p:spPr>
        <p:txBody>
          <a:bodyPr wrap="none" lIns="128005" tIns="64003" rIns="128005" bIns="64003" rtlCol="0">
            <a:spAutoFit/>
          </a:bodyPr>
          <a:lstStyle/>
          <a:p>
            <a:pPr algn="ctr"/>
            <a:r>
              <a:rPr lang="sv-SE" sz="6000" dirty="0" err="1">
                <a:solidFill>
                  <a:srgbClr val="595959"/>
                </a:solidFill>
              </a:rPr>
              <a:t>Agilt</a:t>
            </a:r>
            <a:r>
              <a:rPr lang="sv-SE" sz="6000" dirty="0">
                <a:solidFill>
                  <a:srgbClr val="595959"/>
                </a:solidFill>
              </a:rPr>
              <a:t> </a:t>
            </a:r>
            <a:r>
              <a:rPr lang="sv-SE" sz="6000" dirty="0" smtClean="0">
                <a:solidFill>
                  <a:srgbClr val="595959"/>
                </a:solidFill>
              </a:rPr>
              <a:t>kontrakt</a:t>
            </a:r>
          </a:p>
          <a:p>
            <a:pPr algn="ctr"/>
            <a:r>
              <a:rPr lang="sv-SE" sz="4000" dirty="0" smtClean="0">
                <a:solidFill>
                  <a:srgbClr val="595959"/>
                </a:solidFill>
              </a:rPr>
              <a:t>- Den </a:t>
            </a:r>
            <a:r>
              <a:rPr lang="sv-SE" sz="4000" dirty="0">
                <a:solidFill>
                  <a:srgbClr val="595959"/>
                </a:solidFill>
              </a:rPr>
              <a:t>röda </a:t>
            </a:r>
            <a:r>
              <a:rPr lang="sv-SE" sz="4000" dirty="0">
                <a:solidFill>
                  <a:srgbClr val="595959"/>
                </a:solidFill>
              </a:rPr>
              <a:t>tråden till uppnådd effekt</a:t>
            </a:r>
            <a:endParaRPr lang="sv-SE" sz="4000" dirty="0">
              <a:solidFill>
                <a:srgbClr val="595959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356213" y="4476937"/>
            <a:ext cx="7596530" cy="1034271"/>
          </a:xfrm>
          <a:prstGeom prst="rightArrow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Beställa rätt sak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2350398" y="6153157"/>
            <a:ext cx="1248274" cy="783888"/>
          </a:xfrm>
          <a:prstGeom prst="rightArrow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40" name="Rectangle 39"/>
          <p:cNvSpPr/>
          <p:nvPr/>
        </p:nvSpPr>
        <p:spPr>
          <a:xfrm>
            <a:off x="2732606" y="6891393"/>
            <a:ext cx="7094992" cy="652476"/>
          </a:xfrm>
          <a:prstGeom prst="rect">
            <a:avLst/>
          </a:prstGeom>
        </p:spPr>
        <p:txBody>
          <a:bodyPr wrap="none" lIns="128005" tIns="64003" rIns="128005" bIns="64003">
            <a:spAutoFit/>
          </a:bodyPr>
          <a:lstStyle/>
          <a:p>
            <a:r>
              <a:rPr lang="sv-SE" sz="3400" i="1" dirty="0"/>
              <a:t>Löpande leverans och implementation</a:t>
            </a:r>
          </a:p>
        </p:txBody>
      </p:sp>
      <p:sp>
        <p:nvSpPr>
          <p:cNvPr id="43" name="Cube 42"/>
          <p:cNvSpPr/>
          <p:nvPr/>
        </p:nvSpPr>
        <p:spPr>
          <a:xfrm>
            <a:off x="3708589" y="6153158"/>
            <a:ext cx="604867" cy="558378"/>
          </a:xfrm>
          <a:prstGeom prst="cub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sv-SE"/>
          </a:p>
        </p:txBody>
      </p:sp>
      <p:sp>
        <p:nvSpPr>
          <p:cNvPr id="44" name="Right Arrow 43"/>
          <p:cNvSpPr/>
          <p:nvPr/>
        </p:nvSpPr>
        <p:spPr bwMode="auto">
          <a:xfrm>
            <a:off x="4459280" y="6153157"/>
            <a:ext cx="1248274" cy="783888"/>
          </a:xfrm>
          <a:prstGeom prst="rightArrow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46" name="Cube 45"/>
          <p:cNvSpPr/>
          <p:nvPr/>
        </p:nvSpPr>
        <p:spPr>
          <a:xfrm>
            <a:off x="5803248" y="6153158"/>
            <a:ext cx="604867" cy="558378"/>
          </a:xfrm>
          <a:prstGeom prst="cub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sv-SE"/>
          </a:p>
        </p:txBody>
      </p:sp>
      <p:sp>
        <p:nvSpPr>
          <p:cNvPr id="47" name="Right Arrow 46"/>
          <p:cNvSpPr/>
          <p:nvPr/>
        </p:nvSpPr>
        <p:spPr bwMode="auto">
          <a:xfrm>
            <a:off x="6586955" y="6137018"/>
            <a:ext cx="1248274" cy="783888"/>
          </a:xfrm>
          <a:prstGeom prst="rightArrow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49" name="Cube 48"/>
          <p:cNvSpPr/>
          <p:nvPr/>
        </p:nvSpPr>
        <p:spPr>
          <a:xfrm>
            <a:off x="7973595" y="6137017"/>
            <a:ext cx="604867" cy="558378"/>
          </a:xfrm>
          <a:prstGeom prst="cub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sv-SE"/>
          </a:p>
        </p:txBody>
      </p:sp>
      <p:sp>
        <p:nvSpPr>
          <p:cNvPr id="50" name="Right Arrow 49"/>
          <p:cNvSpPr/>
          <p:nvPr/>
        </p:nvSpPr>
        <p:spPr bwMode="auto">
          <a:xfrm>
            <a:off x="8704468" y="6113860"/>
            <a:ext cx="1248274" cy="783888"/>
          </a:xfrm>
          <a:prstGeom prst="rightArrow">
            <a:avLst/>
          </a:prstGeom>
          <a:solidFill>
            <a:srgbClr val="CF41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8005" tIns="64003" rIns="128005" bIns="64003" numCol="1" rtlCol="0" anchor="ctr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1" name="Cube 50"/>
          <p:cNvSpPr/>
          <p:nvPr/>
        </p:nvSpPr>
        <p:spPr>
          <a:xfrm>
            <a:off x="10073154" y="6113861"/>
            <a:ext cx="604867" cy="558378"/>
          </a:xfrm>
          <a:prstGeom prst="cube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8005" tIns="64003" rIns="128005" bIns="64003" rtlCol="0" anchor="ctr"/>
          <a:lstStyle/>
          <a:p>
            <a:pPr algn="ctr"/>
            <a:endParaRPr lang="sv-SE"/>
          </a:p>
        </p:txBody>
      </p:sp>
      <p:sp>
        <p:nvSpPr>
          <p:cNvPr id="53" name="Rounded Rectangular Callout 52"/>
          <p:cNvSpPr/>
          <p:nvPr/>
        </p:nvSpPr>
        <p:spPr>
          <a:xfrm>
            <a:off x="10251931" y="7010672"/>
            <a:ext cx="2088367" cy="1054099"/>
          </a:xfrm>
          <a:prstGeom prst="wedgeRoundRectCallout">
            <a:avLst>
              <a:gd name="adj1" fmla="val 6453"/>
              <a:gd name="adj2" fmla="val -126974"/>
              <a:gd name="adj3" fmla="val 16667"/>
            </a:avLst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dirty="0" smtClean="0"/>
              <a:t>Vi styr mot</a:t>
            </a:r>
          </a:p>
          <a:p>
            <a:pPr algn="ctr"/>
            <a:r>
              <a:rPr lang="sv-SE" dirty="0" smtClean="0"/>
              <a:t>effekmålet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130297" y="3222955"/>
            <a:ext cx="2121633" cy="1308100"/>
          </a:xfrm>
          <a:prstGeom prst="wedgeRoundRectCallout">
            <a:avLst>
              <a:gd name="adj1" fmla="val -39765"/>
              <a:gd name="adj2" fmla="val 73026"/>
              <a:gd name="adj3" fmla="val 16667"/>
            </a:avLst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dirty="0" smtClean="0"/>
              <a:t>Möjlighet</a:t>
            </a:r>
          </a:p>
          <a:p>
            <a:pPr algn="ctr"/>
            <a:r>
              <a:rPr lang="sv-SE" dirty="0" smtClean="0"/>
              <a:t>att justrera</a:t>
            </a:r>
          </a:p>
          <a:p>
            <a:pPr algn="ctr"/>
            <a:r>
              <a:rPr lang="sv-SE" dirty="0" smtClean="0"/>
              <a:t>krav löpande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5106071" y="7912372"/>
            <a:ext cx="4234180" cy="1190211"/>
          </a:xfrm>
          <a:prstGeom prst="wedgeRoundRectCallout">
            <a:avLst>
              <a:gd name="adj1" fmla="val -37130"/>
              <a:gd name="adj2" fmla="val -82279"/>
              <a:gd name="adj3" fmla="val 16667"/>
            </a:avLst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sv-SE" dirty="0" smtClean="0"/>
              <a:t>Vi kan stanna i förtid med det viktigast värdet levererat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gila-kontrakt-symbol-medi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139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/>
      <p:bldP spid="38" grpId="0" animBg="1"/>
      <p:bldP spid="43" grpId="0" animBg="1"/>
      <p:bldP spid="46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52" y="3695347"/>
            <a:ext cx="11521440" cy="2240282"/>
          </a:xfrm>
          <a:effectLst/>
        </p:spPr>
        <p:txBody>
          <a:bodyPr>
            <a:noAutofit/>
          </a:bodyPr>
          <a:lstStyle/>
          <a:p>
            <a:r>
              <a:rPr lang="sv-SE" sz="8000" dirty="0">
                <a:solidFill>
                  <a:srgbClr val="595959"/>
                </a:solidFill>
              </a:rPr>
              <a:t>Vad är ett Agilt kontrakt?</a:t>
            </a:r>
            <a:endParaRPr lang="sv-SE" sz="8000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F07A-AE0D-48A1-A585-8106A02027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30200" y="-186268"/>
            <a:ext cx="13412307" cy="950788"/>
          </a:xfrm>
          <a:prstGeom prst="rect">
            <a:avLst/>
          </a:prstGeom>
          <a:solidFill>
            <a:srgbClr val="CF41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gila-kontrakt-symbol-medi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814" y="46970"/>
            <a:ext cx="614494" cy="616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360" y="194359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Open Sans"/>
                <a:cs typeface="Open Sans"/>
              </a:rPr>
              <a:t>a</a:t>
            </a:r>
            <a:r>
              <a:rPr lang="en-US" sz="1600" dirty="0" err="1" smtClean="0">
                <a:solidFill>
                  <a:schemeClr val="bg1"/>
                </a:solidFill>
                <a:latin typeface="Open Sans"/>
                <a:cs typeface="Open Sans"/>
              </a:rPr>
              <a:t>gilakontrakt.se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341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24461</TotalTime>
  <Words>1210</Words>
  <Application>Microsoft Macintosh PowerPoint</Application>
  <PresentationFormat>A3 Paper (297x420 mm)</PresentationFormat>
  <Paragraphs>325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Varför Agil upphandling?</vt:lpstr>
      <vt:lpstr>Traditionell vs Agil upphandling  även inom LOU</vt:lpstr>
      <vt:lpstr>Traditionella kontrakt skapar skilda incitament</vt:lpstr>
      <vt:lpstr>Exemel på gemensamt incitament att lyckas i tid</vt:lpstr>
      <vt:lpstr>Agila kontrakt ger flexibilitet att följa målet</vt:lpstr>
      <vt:lpstr>PowerPoint Presentation</vt:lpstr>
      <vt:lpstr>PowerPoint Presentation</vt:lpstr>
      <vt:lpstr>Vad är ett Agilt kontrakt?</vt:lpstr>
      <vt:lpstr>Agila kontrakt har tre fundament  (som förstärker varandra)</vt:lpstr>
      <vt:lpstr>Ett ledarskapskifte</vt:lpstr>
      <vt:lpstr>Agila kontrakt håller budget och tid!</vt:lpstr>
      <vt:lpstr>Moduler i ett Agilt kontrakt</vt:lpstr>
      <vt:lpstr>Agilt kontrakt innebär ett skifte i synen på risk</vt:lpstr>
      <vt:lpstr>PowerPoint Presentation</vt:lpstr>
      <vt:lpstr>Finns det riktiga exempel?</vt:lpstr>
      <vt:lpstr>erst.dk</vt:lpstr>
      <vt:lpstr>Karlstad sjukhus</vt:lpstr>
      <vt:lpstr>Fungerar det med LOU?</vt:lpstr>
      <vt:lpstr>LOU’s principer</vt:lpstr>
      <vt:lpstr>LOU myter</vt:lpstr>
      <vt:lpstr>Din mognad som beställare är viktigare än val av förfarande</vt:lpstr>
      <vt:lpstr>Intresserad av mer?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Kolmodin</dc:creator>
  <cp:lastModifiedBy>Mia Kolmodin</cp:lastModifiedBy>
  <cp:revision>77</cp:revision>
  <cp:lastPrinted>2015-06-30T14:20:54Z</cp:lastPrinted>
  <dcterms:created xsi:type="dcterms:W3CDTF">2015-06-30T11:20:51Z</dcterms:created>
  <dcterms:modified xsi:type="dcterms:W3CDTF">2017-10-07T14:37:38Z</dcterms:modified>
</cp:coreProperties>
</file>